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4"/>
  </p:notesMasterIdLst>
  <p:sldIdLst>
    <p:sldId id="256" r:id="rId2"/>
    <p:sldId id="302" r:id="rId3"/>
    <p:sldId id="317" r:id="rId4"/>
    <p:sldId id="318" r:id="rId5"/>
    <p:sldId id="303" r:id="rId6"/>
    <p:sldId id="304" r:id="rId7"/>
    <p:sldId id="315" r:id="rId8"/>
    <p:sldId id="319" r:id="rId9"/>
    <p:sldId id="320" r:id="rId10"/>
    <p:sldId id="316" r:id="rId11"/>
    <p:sldId id="321" r:id="rId12"/>
    <p:sldId id="322" r:id="rId13"/>
    <p:sldId id="305" r:id="rId14"/>
    <p:sldId id="332" r:id="rId15"/>
    <p:sldId id="306" r:id="rId16"/>
    <p:sldId id="307" r:id="rId17"/>
    <p:sldId id="310" r:id="rId18"/>
    <p:sldId id="311" r:id="rId19"/>
    <p:sldId id="309" r:id="rId20"/>
    <p:sldId id="334" r:id="rId21"/>
    <p:sldId id="335" r:id="rId22"/>
    <p:sldId id="336" r:id="rId23"/>
    <p:sldId id="337" r:id="rId24"/>
    <p:sldId id="312" r:id="rId25"/>
    <p:sldId id="313" r:id="rId26"/>
    <p:sldId id="323" r:id="rId27"/>
    <p:sldId id="314" r:id="rId28"/>
    <p:sldId id="324" r:id="rId29"/>
    <p:sldId id="327" r:id="rId30"/>
    <p:sldId id="333" r:id="rId31"/>
    <p:sldId id="262" r:id="rId32"/>
    <p:sldId id="276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CACE"/>
    <a:srgbClr val="03BFC4"/>
    <a:srgbClr val="FFFFFF"/>
    <a:srgbClr val="1D4C50"/>
    <a:srgbClr val="1F2942"/>
    <a:srgbClr val="192420"/>
    <a:srgbClr val="FEE6E3"/>
    <a:srgbClr val="EAECEF"/>
    <a:srgbClr val="DDE2E2"/>
    <a:srgbClr val="2110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57"/>
    <p:restoredTop sz="78078" autoAdjust="0"/>
  </p:normalViewPr>
  <p:slideViewPr>
    <p:cSldViewPr snapToGrid="0" snapToObjects="1">
      <p:cViewPr varScale="1">
        <p:scale>
          <a:sx n="88" d="100"/>
          <a:sy n="88" d="100"/>
        </p:scale>
        <p:origin x="14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23918D-BBFB-4B48-8271-28671E1A7E58}" type="datetimeFigureOut">
              <a:rPr lang="en-US" smtClean="0"/>
              <a:t>6/25/20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36A86A-7E4A-3C48-B2A1-2DF2756BB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45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ran.r-project.org/web/packages/interactions/vignettes/interactions.html#simple_slopes_analysis_and_johnson-neyman_intervals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36A86A-7E4A-3C48-B2A1-2DF2756BB4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21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36A86A-7E4A-3C48-B2A1-2DF2756BB4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014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36A86A-7E4A-3C48-B2A1-2DF2756BB45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246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36A86A-7E4A-3C48-B2A1-2DF2756BB45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305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make b1 and b2 more meaningful, the dummy variable should be coded as 0 and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36A86A-7E4A-3C48-B2A1-2DF2756BB4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32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make b1 and b2 more meaningful, the dummy variable should be coded as 0 and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36A86A-7E4A-3C48-B2A1-2DF2756BB45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0106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b1 and b2 are only meaningful if zero is meaningful for both X1 and X2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36A86A-7E4A-3C48-B2A1-2DF2756BB45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6387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36A86A-7E4A-3C48-B2A1-2DF2756BB45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581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36A86A-7E4A-3C48-B2A1-2DF2756BB45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484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library(</a:t>
            </a:r>
            <a:r>
              <a:rPr lang="en-US" dirty="0" err="1"/>
              <a:t>tidyverse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 err="1"/>
              <a:t>set.seed</a:t>
            </a:r>
            <a:r>
              <a:rPr lang="en-US" dirty="0"/>
              <a:t>(843)</a:t>
            </a:r>
          </a:p>
          <a:p>
            <a:r>
              <a:rPr lang="en-US" dirty="0" err="1"/>
              <a:t>numnum</a:t>
            </a:r>
            <a:r>
              <a:rPr lang="en-US" dirty="0"/>
              <a:t> &lt;- </a:t>
            </a:r>
            <a:r>
              <a:rPr lang="en-US" dirty="0" err="1"/>
              <a:t>data_frame</a:t>
            </a:r>
            <a:r>
              <a:rPr lang="en-US" dirty="0"/>
              <a:t>(</a:t>
            </a:r>
          </a:p>
          <a:p>
            <a:r>
              <a:rPr lang="en-US" dirty="0"/>
              <a:t>  x1 = </a:t>
            </a:r>
            <a:r>
              <a:rPr lang="en-US" dirty="0" err="1"/>
              <a:t>runif</a:t>
            </a:r>
            <a:r>
              <a:rPr lang="en-US" dirty="0"/>
              <a:t>(100),</a:t>
            </a:r>
          </a:p>
          <a:p>
            <a:r>
              <a:rPr lang="en-US" dirty="0"/>
              <a:t>  x2 = </a:t>
            </a:r>
            <a:r>
              <a:rPr lang="en-US" dirty="0" err="1"/>
              <a:t>runif</a:t>
            </a:r>
            <a:r>
              <a:rPr lang="en-US" dirty="0"/>
              <a:t>(100),</a:t>
            </a:r>
          </a:p>
          <a:p>
            <a:r>
              <a:rPr lang="en-US" dirty="0"/>
              <a:t>  y = x1 + x2 + 2*x1*x2 + </a:t>
            </a:r>
            <a:r>
              <a:rPr lang="en-US" dirty="0" err="1"/>
              <a:t>rnorm</a:t>
            </a:r>
            <a:r>
              <a:rPr lang="en-US" dirty="0"/>
              <a:t>(100)</a:t>
            </a:r>
          </a:p>
          <a:p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 err="1"/>
              <a:t>numdum</a:t>
            </a:r>
            <a:r>
              <a:rPr lang="en-US" dirty="0"/>
              <a:t> &lt;- </a:t>
            </a:r>
            <a:r>
              <a:rPr lang="en-US" dirty="0" err="1"/>
              <a:t>data_frame</a:t>
            </a:r>
            <a:r>
              <a:rPr lang="en-US" dirty="0"/>
              <a:t>(</a:t>
            </a:r>
          </a:p>
          <a:p>
            <a:r>
              <a:rPr lang="en-US" dirty="0"/>
              <a:t>  x1 = </a:t>
            </a:r>
            <a:r>
              <a:rPr lang="en-US" dirty="0" err="1"/>
              <a:t>runif</a:t>
            </a:r>
            <a:r>
              <a:rPr lang="en-US" dirty="0"/>
              <a:t>(100),</a:t>
            </a:r>
          </a:p>
          <a:p>
            <a:r>
              <a:rPr lang="en-US" dirty="0"/>
              <a:t>  x2 = </a:t>
            </a:r>
            <a:r>
              <a:rPr lang="en-US" dirty="0" err="1"/>
              <a:t>rbinom</a:t>
            </a:r>
            <a:r>
              <a:rPr lang="en-US" dirty="0"/>
              <a:t>(100, 1, .5),</a:t>
            </a:r>
          </a:p>
          <a:p>
            <a:r>
              <a:rPr lang="en-US" dirty="0"/>
              <a:t>  y = x1 + x2 + 2*x1*x2 + </a:t>
            </a:r>
            <a:r>
              <a:rPr lang="en-US" dirty="0" err="1"/>
              <a:t>rnorm</a:t>
            </a:r>
            <a:r>
              <a:rPr lang="en-US" dirty="0"/>
              <a:t>(100)</a:t>
            </a:r>
          </a:p>
          <a:p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dumdum &lt;- </a:t>
            </a:r>
            <a:r>
              <a:rPr lang="en-US" dirty="0" err="1"/>
              <a:t>data_frame</a:t>
            </a:r>
            <a:r>
              <a:rPr lang="en-US" dirty="0"/>
              <a:t>(</a:t>
            </a:r>
          </a:p>
          <a:p>
            <a:r>
              <a:rPr lang="en-US" dirty="0"/>
              <a:t>  x1 = </a:t>
            </a:r>
            <a:r>
              <a:rPr lang="en-US" dirty="0" err="1"/>
              <a:t>rbinom</a:t>
            </a:r>
            <a:r>
              <a:rPr lang="en-US" dirty="0"/>
              <a:t>(100, 1, .5),</a:t>
            </a:r>
          </a:p>
          <a:p>
            <a:r>
              <a:rPr lang="en-US" dirty="0"/>
              <a:t>  x2 = </a:t>
            </a:r>
            <a:r>
              <a:rPr lang="en-US" dirty="0" err="1"/>
              <a:t>rbinom</a:t>
            </a:r>
            <a:r>
              <a:rPr lang="en-US" dirty="0"/>
              <a:t>(100, 1, .5),</a:t>
            </a:r>
          </a:p>
          <a:p>
            <a:r>
              <a:rPr lang="en-US" dirty="0"/>
              <a:t>  y = x1 + x2 + 2*x1*x2 + </a:t>
            </a:r>
            <a:r>
              <a:rPr lang="en-US" dirty="0" err="1"/>
              <a:t>rnorm</a:t>
            </a:r>
            <a:r>
              <a:rPr lang="en-US" dirty="0"/>
              <a:t>(100)</a:t>
            </a:r>
          </a:p>
          <a:p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 err="1"/>
              <a:t>multinum</a:t>
            </a:r>
            <a:r>
              <a:rPr lang="en-US" dirty="0"/>
              <a:t> &lt;- </a:t>
            </a:r>
            <a:r>
              <a:rPr lang="en-US" dirty="0" err="1"/>
              <a:t>data_frame</a:t>
            </a:r>
            <a:r>
              <a:rPr lang="en-US" dirty="0"/>
              <a:t>(</a:t>
            </a:r>
          </a:p>
          <a:p>
            <a:r>
              <a:rPr lang="en-US" dirty="0"/>
              <a:t>  x1 = </a:t>
            </a:r>
            <a:r>
              <a:rPr lang="en-US" dirty="0" err="1"/>
              <a:t>runif</a:t>
            </a:r>
            <a:r>
              <a:rPr lang="en-US" dirty="0"/>
              <a:t>(100),</a:t>
            </a:r>
          </a:p>
          <a:p>
            <a:r>
              <a:rPr lang="en-US" dirty="0"/>
              <a:t>  x2 = sample(c(1,2,3), replace = TRUE, size = 100),</a:t>
            </a:r>
          </a:p>
          <a:p>
            <a:r>
              <a:rPr lang="en-US" dirty="0"/>
              <a:t>  y = x1 + x2 + 2*x1*x2 + </a:t>
            </a:r>
            <a:r>
              <a:rPr lang="en-US" dirty="0" err="1"/>
              <a:t>rnorm</a:t>
            </a:r>
            <a:r>
              <a:rPr lang="en-US" dirty="0"/>
              <a:t>(100)</a:t>
            </a:r>
          </a:p>
          <a:p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 err="1"/>
              <a:t>numnum</a:t>
            </a:r>
            <a:r>
              <a:rPr lang="en-US" dirty="0"/>
              <a:t> %&gt;%</a:t>
            </a:r>
          </a:p>
          <a:p>
            <a:r>
              <a:rPr lang="en-US" dirty="0"/>
              <a:t>  mutate(x2_cut = </a:t>
            </a:r>
            <a:r>
              <a:rPr lang="en-US" dirty="0" err="1"/>
              <a:t>cut_interval</a:t>
            </a:r>
            <a:r>
              <a:rPr lang="en-US" dirty="0"/>
              <a:t>(x2, n = 3)) %&gt;%</a:t>
            </a:r>
          </a:p>
          <a:p>
            <a:r>
              <a:rPr lang="en-US" dirty="0"/>
              <a:t>  </a:t>
            </a:r>
            <a:r>
              <a:rPr lang="en-US" dirty="0" err="1"/>
              <a:t>ggplot</a:t>
            </a:r>
            <a:r>
              <a:rPr lang="en-US" dirty="0"/>
              <a:t>(</a:t>
            </a:r>
            <a:r>
              <a:rPr lang="en-US" dirty="0" err="1"/>
              <a:t>aes</a:t>
            </a:r>
            <a:r>
              <a:rPr lang="en-US" dirty="0"/>
              <a:t>(x1, y, group = x2_cut, color = x2_cut)) +</a:t>
            </a:r>
          </a:p>
          <a:p>
            <a:r>
              <a:rPr lang="en-US" dirty="0"/>
              <a:t>    </a:t>
            </a:r>
            <a:r>
              <a:rPr lang="en-US" dirty="0" err="1"/>
              <a:t>geom_point</a:t>
            </a:r>
            <a:r>
              <a:rPr lang="en-US" dirty="0"/>
              <a:t>() +</a:t>
            </a:r>
          </a:p>
          <a:p>
            <a:r>
              <a:rPr lang="en-US" dirty="0"/>
              <a:t>    </a:t>
            </a:r>
            <a:r>
              <a:rPr lang="en-US" dirty="0" err="1"/>
              <a:t>geom_smooth</a:t>
            </a:r>
            <a:r>
              <a:rPr lang="en-US" dirty="0"/>
              <a:t>(method = "</a:t>
            </a:r>
            <a:r>
              <a:rPr lang="en-US" dirty="0" err="1"/>
              <a:t>lm</a:t>
            </a:r>
            <a:r>
              <a:rPr lang="en-US" dirty="0"/>
              <a:t>")</a:t>
            </a:r>
          </a:p>
          <a:p>
            <a:r>
              <a:rPr lang="en-US" dirty="0" err="1"/>
              <a:t>multinum</a:t>
            </a:r>
            <a:r>
              <a:rPr lang="en-US" dirty="0"/>
              <a:t> %&gt;%</a:t>
            </a:r>
          </a:p>
          <a:p>
            <a:r>
              <a:rPr lang="en-US" dirty="0"/>
              <a:t>  mutate(x2_cat = factor(x2, </a:t>
            </a:r>
          </a:p>
          <a:p>
            <a:r>
              <a:rPr lang="en-US" dirty="0"/>
              <a:t>                         levels = c(1,3,2),</a:t>
            </a:r>
          </a:p>
          <a:p>
            <a:r>
              <a:rPr lang="en-US" dirty="0"/>
              <a:t>                         labels = c("Group 1", "Group 2", "Group 3"))) %&gt;%</a:t>
            </a:r>
          </a:p>
          <a:p>
            <a:r>
              <a:rPr lang="en-US" dirty="0"/>
              <a:t>  </a:t>
            </a:r>
            <a:r>
              <a:rPr lang="en-US" dirty="0" err="1"/>
              <a:t>ggplot</a:t>
            </a:r>
            <a:r>
              <a:rPr lang="en-US" dirty="0"/>
              <a:t>(</a:t>
            </a:r>
            <a:r>
              <a:rPr lang="en-US" dirty="0" err="1"/>
              <a:t>aes</a:t>
            </a:r>
            <a:r>
              <a:rPr lang="en-US" dirty="0"/>
              <a:t>(x1, y, group = x2_cat, color = x2_cat)) +</a:t>
            </a:r>
          </a:p>
          <a:p>
            <a:r>
              <a:rPr lang="en-US" dirty="0"/>
              <a:t>  </a:t>
            </a:r>
            <a:r>
              <a:rPr lang="en-US" dirty="0" err="1"/>
              <a:t>geom_point</a:t>
            </a:r>
            <a:r>
              <a:rPr lang="en-US" dirty="0"/>
              <a:t>() +</a:t>
            </a:r>
          </a:p>
          <a:p>
            <a:r>
              <a:rPr lang="en-US" dirty="0"/>
              <a:t>  </a:t>
            </a:r>
            <a:r>
              <a:rPr lang="en-US" dirty="0" err="1"/>
              <a:t>geom_smooth</a:t>
            </a:r>
            <a:r>
              <a:rPr lang="en-US" dirty="0"/>
              <a:t>(method = "</a:t>
            </a:r>
            <a:r>
              <a:rPr lang="en-US" dirty="0" err="1"/>
              <a:t>lm</a:t>
            </a:r>
            <a:r>
              <a:rPr lang="en-US" dirty="0"/>
              <a:t>")</a:t>
            </a:r>
          </a:p>
          <a:p>
            <a:r>
              <a:rPr lang="en-US" dirty="0"/>
              <a:t>dumdum %&gt;%</a:t>
            </a:r>
          </a:p>
          <a:p>
            <a:r>
              <a:rPr lang="en-US" dirty="0"/>
              <a:t>  mutate(x2_cat = factor(x2)) %&gt;%</a:t>
            </a:r>
          </a:p>
          <a:p>
            <a:r>
              <a:rPr lang="en-US" dirty="0"/>
              <a:t>  </a:t>
            </a:r>
            <a:r>
              <a:rPr lang="en-US" dirty="0" err="1"/>
              <a:t>ggplot</a:t>
            </a:r>
            <a:r>
              <a:rPr lang="en-US" dirty="0"/>
              <a:t>(</a:t>
            </a:r>
            <a:r>
              <a:rPr lang="en-US" dirty="0" err="1"/>
              <a:t>aes</a:t>
            </a:r>
            <a:r>
              <a:rPr lang="en-US" dirty="0"/>
              <a:t>(factor(x1), y, group = x2_cat, color = x2_cat)) +</a:t>
            </a:r>
          </a:p>
          <a:p>
            <a:r>
              <a:rPr lang="en-US" dirty="0"/>
              <a:t>  </a:t>
            </a:r>
            <a:r>
              <a:rPr lang="en-US" dirty="0" err="1"/>
              <a:t>stat_summary</a:t>
            </a:r>
            <a:r>
              <a:rPr lang="en-US" dirty="0"/>
              <a:t>() +</a:t>
            </a:r>
          </a:p>
          <a:p>
            <a:r>
              <a:rPr lang="en-US" dirty="0"/>
              <a:t>  </a:t>
            </a:r>
            <a:r>
              <a:rPr lang="en-US" dirty="0" err="1"/>
              <a:t>stat_summary</a:t>
            </a:r>
            <a:r>
              <a:rPr lang="en-US" dirty="0"/>
              <a:t>(</a:t>
            </a:r>
            <a:r>
              <a:rPr lang="en-US" dirty="0" err="1"/>
              <a:t>geom</a:t>
            </a:r>
            <a:r>
              <a:rPr lang="en-US" dirty="0"/>
              <a:t> = "line")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36A86A-7E4A-3C48-B2A1-2DF2756BB45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0050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36A86A-7E4A-3C48-B2A1-2DF2756BB45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111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library(</a:t>
            </a:r>
            <a:r>
              <a:rPr lang="en-US" dirty="0" err="1"/>
              <a:t>tidyverse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 err="1"/>
              <a:t>set.seed</a:t>
            </a:r>
            <a:r>
              <a:rPr lang="en-US" dirty="0"/>
              <a:t>(843)</a:t>
            </a:r>
          </a:p>
          <a:p>
            <a:r>
              <a:rPr lang="en-US" dirty="0" err="1"/>
              <a:t>df</a:t>
            </a:r>
            <a:r>
              <a:rPr lang="en-US" dirty="0"/>
              <a:t> &lt;- </a:t>
            </a:r>
            <a:r>
              <a:rPr lang="en-US" dirty="0" err="1"/>
              <a:t>data_frame</a:t>
            </a:r>
            <a:r>
              <a:rPr lang="en-US" dirty="0"/>
              <a:t>(</a:t>
            </a:r>
          </a:p>
          <a:p>
            <a:r>
              <a:rPr lang="en-US" dirty="0"/>
              <a:t>  x1 = </a:t>
            </a:r>
            <a:r>
              <a:rPr lang="en-US" dirty="0" err="1"/>
              <a:t>runif</a:t>
            </a:r>
            <a:r>
              <a:rPr lang="en-US" dirty="0"/>
              <a:t>(100),</a:t>
            </a:r>
          </a:p>
          <a:p>
            <a:r>
              <a:rPr lang="en-US" dirty="0"/>
              <a:t>  x2 = </a:t>
            </a:r>
            <a:r>
              <a:rPr lang="en-US" dirty="0" err="1"/>
              <a:t>rbinom</a:t>
            </a:r>
            <a:r>
              <a:rPr lang="en-US" dirty="0"/>
              <a:t>(100, 1, .5),</a:t>
            </a:r>
          </a:p>
          <a:p>
            <a:r>
              <a:rPr lang="en-US" dirty="0"/>
              <a:t>  y = x1 + x2 + 2*x1*x2 + </a:t>
            </a:r>
            <a:r>
              <a:rPr lang="en-US" dirty="0" err="1"/>
              <a:t>rnorm</a:t>
            </a:r>
            <a:r>
              <a:rPr lang="en-US" dirty="0"/>
              <a:t>(100)</a:t>
            </a:r>
          </a:p>
          <a:p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 err="1"/>
              <a:t>df</a:t>
            </a:r>
            <a:r>
              <a:rPr lang="en-US" dirty="0"/>
              <a:t> %&gt;%</a:t>
            </a:r>
          </a:p>
          <a:p>
            <a:r>
              <a:rPr lang="en-US" dirty="0"/>
              <a:t>  mutate(x2_cat = factor(x2)) %&gt;%</a:t>
            </a:r>
          </a:p>
          <a:p>
            <a:r>
              <a:rPr lang="en-US" dirty="0"/>
              <a:t>  </a:t>
            </a:r>
            <a:r>
              <a:rPr lang="en-US" dirty="0" err="1"/>
              <a:t>ggplot</a:t>
            </a:r>
            <a:r>
              <a:rPr lang="en-US" dirty="0"/>
              <a:t>(</a:t>
            </a:r>
            <a:r>
              <a:rPr lang="en-US" dirty="0" err="1"/>
              <a:t>aes</a:t>
            </a:r>
            <a:r>
              <a:rPr lang="en-US" dirty="0"/>
              <a:t>(x1, y, group = x2_cat, color = x2_cat)) +</a:t>
            </a:r>
          </a:p>
          <a:p>
            <a:r>
              <a:rPr lang="en-US" dirty="0"/>
              <a:t>    </a:t>
            </a:r>
            <a:r>
              <a:rPr lang="en-US" dirty="0" err="1"/>
              <a:t>geom_point</a:t>
            </a:r>
            <a:r>
              <a:rPr lang="en-US" dirty="0"/>
              <a:t>() +</a:t>
            </a:r>
          </a:p>
          <a:p>
            <a:r>
              <a:rPr lang="en-US" dirty="0"/>
              <a:t>    </a:t>
            </a:r>
            <a:r>
              <a:rPr lang="en-US" dirty="0" err="1"/>
              <a:t>geom_smooth</a:t>
            </a:r>
            <a:r>
              <a:rPr lang="en-US" dirty="0"/>
              <a:t>(method = "</a:t>
            </a:r>
            <a:r>
              <a:rPr lang="en-US" dirty="0" err="1"/>
              <a:t>lm</a:t>
            </a:r>
            <a:r>
              <a:rPr lang="en-US" dirty="0"/>
              <a:t>")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36A86A-7E4A-3C48-B2A1-2DF2756BB4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650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6A86A-7E4A-3C48-B2A1-2DF2756BB45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533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6A86A-7E4A-3C48-B2A1-2DF2756BB45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567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6A86A-7E4A-3C48-B2A1-2DF2756BB45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7059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6A86A-7E4A-3C48-B2A1-2DF2756BB45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2781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36A86A-7E4A-3C48-B2A1-2DF2756BB45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9238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applies to categorical x categorical interactions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36A86A-7E4A-3C48-B2A1-2DF2756BB45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8353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Page 406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Only applies to categorical x categorical interactions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36A86A-7E4A-3C48-B2A1-2DF2756BB45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907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36A86A-7E4A-3C48-B2A1-2DF2756BB45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0670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need to compare conditional effects – the interaction’s significance tells us everything we need to know about it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https://cran.r-project.org/web/packages/interactions/vignettes/interactions.html#simple_slopes_analysis_and_johnson-neyman_intervals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36A86A-7E4A-3C48-B2A1-2DF2756BB45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831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36A86A-7E4A-3C48-B2A1-2DF2756BB45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15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library(</a:t>
            </a:r>
            <a:r>
              <a:rPr lang="en-US" dirty="0" err="1"/>
              <a:t>tidyverse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 err="1"/>
              <a:t>set.seed</a:t>
            </a:r>
            <a:r>
              <a:rPr lang="en-US" dirty="0"/>
              <a:t>(843)</a:t>
            </a:r>
          </a:p>
          <a:p>
            <a:r>
              <a:rPr lang="en-US" dirty="0" err="1"/>
              <a:t>df</a:t>
            </a:r>
            <a:r>
              <a:rPr lang="en-US" dirty="0"/>
              <a:t> &lt;- </a:t>
            </a:r>
            <a:r>
              <a:rPr lang="en-US" dirty="0" err="1"/>
              <a:t>data_frame</a:t>
            </a:r>
            <a:r>
              <a:rPr lang="en-US" dirty="0"/>
              <a:t>(</a:t>
            </a:r>
          </a:p>
          <a:p>
            <a:r>
              <a:rPr lang="en-US" dirty="0"/>
              <a:t>  x1 = </a:t>
            </a:r>
            <a:r>
              <a:rPr lang="en-US" dirty="0" err="1"/>
              <a:t>runif</a:t>
            </a:r>
            <a:r>
              <a:rPr lang="en-US" dirty="0"/>
              <a:t>(100),</a:t>
            </a:r>
          </a:p>
          <a:p>
            <a:r>
              <a:rPr lang="en-US" dirty="0"/>
              <a:t>  x2 = </a:t>
            </a:r>
            <a:r>
              <a:rPr lang="en-US" dirty="0" err="1"/>
              <a:t>rbinom</a:t>
            </a:r>
            <a:r>
              <a:rPr lang="en-US" dirty="0"/>
              <a:t>(100, 1, .5),</a:t>
            </a:r>
          </a:p>
          <a:p>
            <a:r>
              <a:rPr lang="en-US" dirty="0"/>
              <a:t>  y = x1 + x2 + 2*x1*x2 + </a:t>
            </a:r>
            <a:r>
              <a:rPr lang="en-US" dirty="0" err="1"/>
              <a:t>rnorm</a:t>
            </a:r>
            <a:r>
              <a:rPr lang="en-US" dirty="0"/>
              <a:t>(100)</a:t>
            </a:r>
          </a:p>
          <a:p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 err="1"/>
              <a:t>df</a:t>
            </a:r>
            <a:r>
              <a:rPr lang="en-US" dirty="0"/>
              <a:t> %&gt;%</a:t>
            </a:r>
          </a:p>
          <a:p>
            <a:r>
              <a:rPr lang="en-US" dirty="0"/>
              <a:t>  mutate(x2_cat = factor(x2)) %&gt;%</a:t>
            </a:r>
          </a:p>
          <a:p>
            <a:r>
              <a:rPr lang="en-US" dirty="0"/>
              <a:t>  </a:t>
            </a:r>
            <a:r>
              <a:rPr lang="en-US" dirty="0" err="1"/>
              <a:t>ggplot</a:t>
            </a:r>
            <a:r>
              <a:rPr lang="en-US" dirty="0"/>
              <a:t>(</a:t>
            </a:r>
            <a:r>
              <a:rPr lang="en-US" dirty="0" err="1"/>
              <a:t>aes</a:t>
            </a:r>
            <a:r>
              <a:rPr lang="en-US" dirty="0"/>
              <a:t>(x1, y, group = x2_cat, color = x2_cat)) +</a:t>
            </a:r>
          </a:p>
          <a:p>
            <a:r>
              <a:rPr lang="en-US" dirty="0"/>
              <a:t>    </a:t>
            </a:r>
            <a:r>
              <a:rPr lang="en-US" dirty="0" err="1"/>
              <a:t>geom_point</a:t>
            </a:r>
            <a:r>
              <a:rPr lang="en-US" dirty="0"/>
              <a:t>() +</a:t>
            </a:r>
          </a:p>
          <a:p>
            <a:r>
              <a:rPr lang="en-US" dirty="0"/>
              <a:t>    </a:t>
            </a:r>
            <a:r>
              <a:rPr lang="en-US" dirty="0" err="1"/>
              <a:t>geom_smooth</a:t>
            </a:r>
            <a:r>
              <a:rPr lang="en-US" dirty="0"/>
              <a:t>(method = "</a:t>
            </a:r>
            <a:r>
              <a:rPr lang="en-US" dirty="0" err="1"/>
              <a:t>lm</a:t>
            </a:r>
            <a:r>
              <a:rPr lang="en-US" dirty="0"/>
              <a:t>")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36A86A-7E4A-3C48-B2A1-2DF2756BB4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236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36A86A-7E4A-3C48-B2A1-2DF2756BB45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6412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Benjamin Davies on </a:t>
            </a:r>
            <a:r>
              <a:rPr lang="en-US" dirty="0" err="1"/>
              <a:t>Unsplash.com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36A86A-7E4A-3C48-B2A1-2DF2756BB45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478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library(</a:t>
            </a:r>
            <a:r>
              <a:rPr lang="en-US" dirty="0" err="1"/>
              <a:t>tidyverse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 err="1"/>
              <a:t>set.seed</a:t>
            </a:r>
            <a:r>
              <a:rPr lang="en-US" dirty="0"/>
              <a:t>(843)</a:t>
            </a:r>
          </a:p>
          <a:p>
            <a:r>
              <a:rPr lang="en-US" dirty="0" err="1"/>
              <a:t>df</a:t>
            </a:r>
            <a:r>
              <a:rPr lang="en-US" dirty="0"/>
              <a:t> &lt;- </a:t>
            </a:r>
            <a:r>
              <a:rPr lang="en-US" dirty="0" err="1"/>
              <a:t>data_frame</a:t>
            </a:r>
            <a:r>
              <a:rPr lang="en-US" dirty="0"/>
              <a:t>(</a:t>
            </a:r>
          </a:p>
          <a:p>
            <a:r>
              <a:rPr lang="en-US" dirty="0"/>
              <a:t>  x1 = </a:t>
            </a:r>
            <a:r>
              <a:rPr lang="en-US" dirty="0" err="1"/>
              <a:t>runif</a:t>
            </a:r>
            <a:r>
              <a:rPr lang="en-US" dirty="0"/>
              <a:t>(100),</a:t>
            </a:r>
          </a:p>
          <a:p>
            <a:r>
              <a:rPr lang="en-US" dirty="0"/>
              <a:t>  x2 = </a:t>
            </a:r>
            <a:r>
              <a:rPr lang="en-US" dirty="0" err="1"/>
              <a:t>rbinom</a:t>
            </a:r>
            <a:r>
              <a:rPr lang="en-US" dirty="0"/>
              <a:t>(100, 1, .5),</a:t>
            </a:r>
          </a:p>
          <a:p>
            <a:r>
              <a:rPr lang="en-US" dirty="0"/>
              <a:t>  y = x1 + x2 + 2*x1*x2 + </a:t>
            </a:r>
            <a:r>
              <a:rPr lang="en-US" dirty="0" err="1"/>
              <a:t>rnorm</a:t>
            </a:r>
            <a:r>
              <a:rPr lang="en-US" dirty="0"/>
              <a:t>(100)</a:t>
            </a:r>
          </a:p>
          <a:p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 err="1"/>
              <a:t>df</a:t>
            </a:r>
            <a:r>
              <a:rPr lang="en-US" dirty="0"/>
              <a:t> %&gt;%</a:t>
            </a:r>
          </a:p>
          <a:p>
            <a:r>
              <a:rPr lang="en-US" dirty="0"/>
              <a:t>  mutate(x2_cat = factor(x2)) %&gt;%</a:t>
            </a:r>
          </a:p>
          <a:p>
            <a:r>
              <a:rPr lang="en-US" dirty="0"/>
              <a:t>  </a:t>
            </a:r>
            <a:r>
              <a:rPr lang="en-US" dirty="0" err="1"/>
              <a:t>ggplot</a:t>
            </a:r>
            <a:r>
              <a:rPr lang="en-US" dirty="0"/>
              <a:t>(</a:t>
            </a:r>
            <a:r>
              <a:rPr lang="en-US" dirty="0" err="1"/>
              <a:t>aes</a:t>
            </a:r>
            <a:r>
              <a:rPr lang="en-US" dirty="0"/>
              <a:t>(x1, y, group = x2_cat, color = x2_cat)) +</a:t>
            </a:r>
          </a:p>
          <a:p>
            <a:r>
              <a:rPr lang="en-US" dirty="0"/>
              <a:t>    </a:t>
            </a:r>
            <a:r>
              <a:rPr lang="en-US" dirty="0" err="1"/>
              <a:t>geom_point</a:t>
            </a:r>
            <a:r>
              <a:rPr lang="en-US" dirty="0"/>
              <a:t>() +</a:t>
            </a:r>
          </a:p>
          <a:p>
            <a:r>
              <a:rPr lang="en-US" dirty="0"/>
              <a:t>    </a:t>
            </a:r>
            <a:r>
              <a:rPr lang="en-US" dirty="0" err="1"/>
              <a:t>geom_smooth</a:t>
            </a:r>
            <a:r>
              <a:rPr lang="en-US" dirty="0"/>
              <a:t>(method = "</a:t>
            </a:r>
            <a:r>
              <a:rPr lang="en-US" dirty="0" err="1"/>
              <a:t>lm</a:t>
            </a:r>
            <a:r>
              <a:rPr lang="en-US" dirty="0"/>
              <a:t>")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36A86A-7E4A-3C48-B2A1-2DF2756BB4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72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36A86A-7E4A-3C48-B2A1-2DF2756BB4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60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36A86A-7E4A-3C48-B2A1-2DF2756BB4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481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36A86A-7E4A-3C48-B2A1-2DF2756BB4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806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36A86A-7E4A-3C48-B2A1-2DF2756BB4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46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36A86A-7E4A-3C48-B2A1-2DF2756BB4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06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DC49-C670-974F-B190-E41673B9A07F}" type="datetimeFigureOut">
              <a:rPr lang="en-US" smtClean="0"/>
              <a:t>6/25/20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C3928-1E09-6148-A81F-87CAAD32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91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DC49-C670-974F-B190-E41673B9A07F}" type="datetimeFigureOut">
              <a:rPr lang="en-US" smtClean="0"/>
              <a:t>6/25/20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C3928-1E09-6148-A81F-87CAAD32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91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DC49-C670-974F-B190-E41673B9A07F}" type="datetimeFigureOut">
              <a:rPr lang="en-US" smtClean="0"/>
              <a:t>6/25/20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C3928-1E09-6148-A81F-87CAAD32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16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DC49-C670-974F-B190-E41673B9A07F}" type="datetimeFigureOut">
              <a:rPr lang="en-US" smtClean="0"/>
              <a:t>6/25/20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C3928-1E09-6148-A81F-87CAAD32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59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DC49-C670-974F-B190-E41673B9A07F}" type="datetimeFigureOut">
              <a:rPr lang="en-US" smtClean="0"/>
              <a:t>6/25/20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C3928-1E09-6148-A81F-87CAAD32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643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DC49-C670-974F-B190-E41673B9A07F}" type="datetimeFigureOut">
              <a:rPr lang="en-US" smtClean="0"/>
              <a:t>6/25/20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C3928-1E09-6148-A81F-87CAAD32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96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DC49-C670-974F-B190-E41673B9A07F}" type="datetimeFigureOut">
              <a:rPr lang="en-US" smtClean="0"/>
              <a:t>6/25/20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C3928-1E09-6148-A81F-87CAAD32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5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DC49-C670-974F-B190-E41673B9A07F}" type="datetimeFigureOut">
              <a:rPr lang="en-US" smtClean="0"/>
              <a:t>6/25/20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C3928-1E09-6148-A81F-87CAAD32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708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DC49-C670-974F-B190-E41673B9A07F}" type="datetimeFigureOut">
              <a:rPr lang="en-US" smtClean="0"/>
              <a:t>6/25/20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C3928-1E09-6148-A81F-87CAAD32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215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DC49-C670-974F-B190-E41673B9A07F}" type="datetimeFigureOut">
              <a:rPr lang="en-US" smtClean="0"/>
              <a:t>6/25/20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C3928-1E09-6148-A81F-87CAAD32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5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DC49-C670-974F-B190-E41673B9A07F}" type="datetimeFigureOut">
              <a:rPr lang="en-US" smtClean="0"/>
              <a:t>6/25/20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C3928-1E09-6148-A81F-87CAAD32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66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2DC49-C670-974F-B190-E41673B9A07F}" type="datetimeFigureOut">
              <a:rPr lang="en-US" smtClean="0"/>
              <a:t>6/25/20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C3928-1E09-6148-A81F-87CAAD32F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479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ran.r-project.org/web/packages/interactions/vignettes/interactions.html#simple_slopes_analysis_and_johnson-neyman_intervals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analysisfactor.com/interactions-categorical-and-continuous-variables/" TargetMode="External"/><Relationship Id="rId2" Type="http://schemas.openxmlformats.org/officeDocument/2006/relationships/hyperlink" Target="https://www.theanalysisfactor.com/interpreting-interactions-in-regressi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an.r-project.org/web/packages/interactions/vignettes/interactions.html#simple_slopes_analysis_and_johnson-neyman_intervals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4">
                <a:lumMod val="50000"/>
              </a:schemeClr>
            </a:gs>
            <a:gs pos="100000">
              <a:schemeClr val="accent1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8E724-95E2-8749-B530-6B15BA064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0208" y="299365"/>
            <a:ext cx="10543505" cy="3129635"/>
          </a:xfrm>
        </p:spPr>
        <p:txBody>
          <a:bodyPr>
            <a:noAutofit/>
          </a:bodyPr>
          <a:lstStyle/>
          <a:p>
            <a:pPr algn="l"/>
            <a:r>
              <a:rPr lang="en-US" sz="8800" b="1" dirty="0">
                <a:solidFill>
                  <a:schemeClr val="bg2"/>
                </a:solidFill>
                <a:latin typeface="Georgia" panose="02040502050405020303" pitchFamily="18" charset="0"/>
              </a:rPr>
              <a:t>Interactions (Moderation)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A75D46-614D-1D43-AB4C-A52F2DD901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0208" y="5611143"/>
            <a:ext cx="9144000" cy="918446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solidFill>
                  <a:schemeClr val="bg2"/>
                </a:solidFill>
                <a:latin typeface="Georgia" panose="02040502050405020303" pitchFamily="18" charset="0"/>
              </a:rPr>
              <a:t>Tyson S. Barrett, PhD</a:t>
            </a:r>
          </a:p>
          <a:p>
            <a:pPr algn="l"/>
            <a:r>
              <a:rPr lang="en-US" sz="2000" dirty="0">
                <a:solidFill>
                  <a:schemeClr val="bg2"/>
                </a:solidFill>
                <a:latin typeface="Georgia" panose="02040502050405020303" pitchFamily="18" charset="0"/>
              </a:rPr>
              <a:t>Updates by Carly Fox</a:t>
            </a:r>
            <a:endParaRPr lang="en-US" dirty="0">
              <a:solidFill>
                <a:schemeClr val="bg2"/>
              </a:solidFill>
              <a:latin typeface="Georgia" panose="020405020504050203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641E99-4881-F44A-9897-362E11FC5A26}"/>
              </a:ext>
            </a:extLst>
          </p:cNvPr>
          <p:cNvSpPr/>
          <p:nvPr/>
        </p:nvSpPr>
        <p:spPr>
          <a:xfrm>
            <a:off x="970208" y="599810"/>
            <a:ext cx="1372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Georgia" panose="02040502050405020303" pitchFamily="18" charset="0"/>
              </a:rPr>
              <a:t>EDUC 7610</a:t>
            </a:r>
          </a:p>
        </p:txBody>
      </p:sp>
    </p:spTree>
    <p:extLst>
      <p:ext uri="{BB962C8B-B14F-4D97-AF65-F5344CB8AC3E}">
        <p14:creationId xmlns:p14="http://schemas.microsoft.com/office/powerpoint/2010/main" val="1099490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9B3308E-EDBB-FA43-9CD1-F6DD345E56C7}"/>
              </a:ext>
            </a:extLst>
          </p:cNvPr>
          <p:cNvSpPr txBox="1"/>
          <p:nvPr/>
        </p:nvSpPr>
        <p:spPr>
          <a:xfrm>
            <a:off x="838199" y="1304165"/>
            <a:ext cx="4753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Doesn’t matter if they are numeric or categorical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14C5EF-04C6-9843-A223-3160AD473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81493" cy="112370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General interpretation of coefficients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1AD7877-605D-A748-AD5E-863B1B1FA367}"/>
                  </a:ext>
                </a:extLst>
              </p:cNvPr>
              <p:cNvSpPr txBox="1"/>
              <p:nvPr/>
            </p:nvSpPr>
            <p:spPr>
              <a:xfrm>
                <a:off x="965054" y="3297483"/>
                <a:ext cx="9927782" cy="8533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acc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0" i="1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5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0.5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54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54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1.5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5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5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5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5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1AD7877-605D-A748-AD5E-863B1B1FA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054" y="3297483"/>
                <a:ext cx="9927782" cy="853375"/>
              </a:xfrm>
              <a:prstGeom prst="rect">
                <a:avLst/>
              </a:prstGeom>
              <a:blipFill>
                <a:blip r:embed="rId3"/>
                <a:stretch>
                  <a:fillRect l="-1022" t="-19118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B485ED05-B4E9-8C43-B9E8-4B9240AAD793}"/>
              </a:ext>
            </a:extLst>
          </p:cNvPr>
          <p:cNvCxnSpPr/>
          <p:nvPr/>
        </p:nvCxnSpPr>
        <p:spPr>
          <a:xfrm rot="10800000">
            <a:off x="7553325" y="2463007"/>
            <a:ext cx="1304925" cy="657225"/>
          </a:xfrm>
          <a:prstGeom prst="bentConnector3">
            <a:avLst>
              <a:gd name="adj1" fmla="val -365"/>
            </a:avLst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1EBB16B-E3C6-C84B-8BC9-74778DB65559}"/>
              </a:ext>
            </a:extLst>
          </p:cNvPr>
          <p:cNvSpPr txBox="1"/>
          <p:nvPr/>
        </p:nvSpPr>
        <p:spPr>
          <a:xfrm>
            <a:off x="7943850" y="1406624"/>
            <a:ext cx="2794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accent3"/>
                </a:solidFill>
              </a:rPr>
              <a:t>The difference in the slopes is 1.5 on average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FA71BB-EDDB-DD4E-8E3C-AE033CCDA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1262855"/>
            <a:ext cx="6577014" cy="54808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F78606-4020-8B47-9BFE-F8DDE85EA498}"/>
              </a:ext>
            </a:extLst>
          </p:cNvPr>
          <p:cNvSpPr txBox="1"/>
          <p:nvPr/>
        </p:nvSpPr>
        <p:spPr>
          <a:xfrm>
            <a:off x="7943850" y="4744218"/>
            <a:ext cx="3716215" cy="156966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</a:rPr>
              <a:t>All of these interpretations can be with additional covariates, “holding the covariates constant”</a:t>
            </a:r>
          </a:p>
        </p:txBody>
      </p:sp>
    </p:spTree>
    <p:extLst>
      <p:ext uri="{BB962C8B-B14F-4D97-AF65-F5344CB8AC3E}">
        <p14:creationId xmlns:p14="http://schemas.microsoft.com/office/powerpoint/2010/main" val="43205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4C5EF-04C6-9843-A223-3160AD473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81493" cy="112370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General interpretation of coefficients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1AD7877-605D-A748-AD5E-863B1B1FA367}"/>
                  </a:ext>
                </a:extLst>
              </p:cNvPr>
              <p:cNvSpPr txBox="1"/>
              <p:nvPr/>
            </p:nvSpPr>
            <p:spPr>
              <a:xfrm>
                <a:off x="965054" y="3297483"/>
                <a:ext cx="9927782" cy="8533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acc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0" i="1" strike="sngStrike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2+</m:t>
                      </m:r>
                      <m:r>
                        <a:rPr lang="en-US" sz="5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0.5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5400" b="0" i="1" strike="sngStrike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2 </m:t>
                      </m:r>
                      <m:sSub>
                        <m:sSubPr>
                          <m:ctrlPr>
                            <a:rPr lang="en-US" sz="5400" b="0" i="1" strike="sngStrike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trike="sngStrike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5400" b="0" i="1" strike="sngStrike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54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1.5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5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5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5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5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1AD7877-605D-A748-AD5E-863B1B1FA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054" y="3297483"/>
                <a:ext cx="9927782" cy="853375"/>
              </a:xfrm>
              <a:prstGeom prst="rect">
                <a:avLst/>
              </a:prstGeom>
              <a:blipFill>
                <a:blip r:embed="rId3"/>
                <a:stretch>
                  <a:fillRect l="-1022" t="-19118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586E257-7B74-5F49-97DA-154D463C7745}"/>
              </a:ext>
            </a:extLst>
          </p:cNvPr>
          <p:cNvSpPr txBox="1"/>
          <p:nvPr/>
        </p:nvSpPr>
        <p:spPr>
          <a:xfrm>
            <a:off x="838199" y="1304165"/>
            <a:ext cx="4753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Doesn’t matter if they are numeric or categorical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6CB69B-E9F0-9540-BFFA-99CD9EFED5DD}"/>
              </a:ext>
            </a:extLst>
          </p:cNvPr>
          <p:cNvSpPr txBox="1"/>
          <p:nvPr/>
        </p:nvSpPr>
        <p:spPr>
          <a:xfrm>
            <a:off x="1008185" y="2555631"/>
            <a:ext cx="3565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total effect of X</a:t>
            </a:r>
            <a:r>
              <a:rPr lang="en-US" sz="2800" baseline="-25000" dirty="0"/>
              <a:t>1</a:t>
            </a:r>
            <a:r>
              <a:rPr lang="en-US" sz="2800" dirty="0"/>
              <a:t> is: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02DEFF0-815A-ED46-8D7D-96DEDAB5D89F}"/>
                  </a:ext>
                </a:extLst>
              </p:cNvPr>
              <p:cNvSpPr txBox="1"/>
              <p:nvPr/>
            </p:nvSpPr>
            <p:spPr>
              <a:xfrm>
                <a:off x="2692161" y="4276149"/>
                <a:ext cx="6473567" cy="8533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acc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5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0.5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 +</m:t>
                      </m:r>
                      <m:r>
                        <a:rPr lang="en-US" sz="54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1.5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5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5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5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02DEFF0-815A-ED46-8D7D-96DEDAB5D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161" y="4276149"/>
                <a:ext cx="6473567" cy="853375"/>
              </a:xfrm>
              <a:prstGeom prst="rect">
                <a:avLst/>
              </a:prstGeom>
              <a:blipFill>
                <a:blip r:embed="rId4"/>
                <a:stretch>
                  <a:fillRect l="-1761" t="-19118" r="-196" b="-36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11DCFCB-CEBC-1E4A-BB26-8457FC29794B}"/>
                  </a:ext>
                </a:extLst>
              </p:cNvPr>
              <p:cNvSpPr txBox="1"/>
              <p:nvPr/>
            </p:nvSpPr>
            <p:spPr>
              <a:xfrm>
                <a:off x="1912748" y="5359345"/>
                <a:ext cx="803239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5400" b="0" i="0" smtClean="0">
                          <a:latin typeface="Cambria Math" panose="02040503050406030204" pitchFamily="18" charset="0"/>
                        </a:rPr>
                        <m:t>Effect</m:t>
                      </m:r>
                      <m:r>
                        <a:rPr lang="en-US" sz="5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5400" b="0" i="0" smtClean="0"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sz="5400" b="0" i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0.5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 +</m:t>
                      </m:r>
                      <m:r>
                        <a:rPr lang="en-US" sz="54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1.5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5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5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11DCFCB-CEBC-1E4A-BB26-8457FC2979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748" y="5359345"/>
                <a:ext cx="8032392" cy="830997"/>
              </a:xfrm>
              <a:prstGeom prst="rect">
                <a:avLst/>
              </a:prstGeom>
              <a:blipFill>
                <a:blip r:embed="rId5"/>
                <a:stretch>
                  <a:fillRect l="-1580" t="-6061" r="-158" b="-378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4374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4C5EF-04C6-9843-A223-3160AD473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81493" cy="112370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General interpretation of coefficients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1AD7877-605D-A748-AD5E-863B1B1FA367}"/>
                  </a:ext>
                </a:extLst>
              </p:cNvPr>
              <p:cNvSpPr txBox="1"/>
              <p:nvPr/>
            </p:nvSpPr>
            <p:spPr>
              <a:xfrm>
                <a:off x="965054" y="3297483"/>
                <a:ext cx="9927782" cy="8533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acc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0" i="1" strike="sngStrike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2+</m:t>
                      </m:r>
                      <m:r>
                        <a:rPr lang="en-US" sz="5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0.5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5400" b="0" i="1" strike="sngStrike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2 </m:t>
                      </m:r>
                      <m:sSub>
                        <m:sSubPr>
                          <m:ctrlPr>
                            <a:rPr lang="en-US" sz="5400" b="0" i="1" strike="sngStrike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trike="sngStrike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5400" b="0" i="1" strike="sngStrike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54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1.5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5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5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5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5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1AD7877-605D-A748-AD5E-863B1B1FA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054" y="3297483"/>
                <a:ext cx="9927782" cy="853375"/>
              </a:xfrm>
              <a:prstGeom prst="rect">
                <a:avLst/>
              </a:prstGeom>
              <a:blipFill>
                <a:blip r:embed="rId3"/>
                <a:stretch>
                  <a:fillRect l="-1022" t="-19118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586E257-7B74-5F49-97DA-154D463C7745}"/>
              </a:ext>
            </a:extLst>
          </p:cNvPr>
          <p:cNvSpPr txBox="1"/>
          <p:nvPr/>
        </p:nvSpPr>
        <p:spPr>
          <a:xfrm>
            <a:off x="838199" y="1304165"/>
            <a:ext cx="4753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Doesn’t matter if they are numeric or categorical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6CB69B-E9F0-9540-BFFA-99CD9EFED5DD}"/>
              </a:ext>
            </a:extLst>
          </p:cNvPr>
          <p:cNvSpPr txBox="1"/>
          <p:nvPr/>
        </p:nvSpPr>
        <p:spPr>
          <a:xfrm>
            <a:off x="1008185" y="2555631"/>
            <a:ext cx="3565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total effect of X</a:t>
            </a:r>
            <a:r>
              <a:rPr lang="en-US" sz="2800" baseline="-25000" dirty="0"/>
              <a:t>1</a:t>
            </a:r>
            <a:r>
              <a:rPr lang="en-US" sz="2800" dirty="0"/>
              <a:t> is: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02DEFF0-815A-ED46-8D7D-96DEDAB5D89F}"/>
                  </a:ext>
                </a:extLst>
              </p:cNvPr>
              <p:cNvSpPr txBox="1"/>
              <p:nvPr/>
            </p:nvSpPr>
            <p:spPr>
              <a:xfrm>
                <a:off x="2692161" y="4276149"/>
                <a:ext cx="6473567" cy="8533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acc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5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0.5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 +</m:t>
                      </m:r>
                      <m:r>
                        <a:rPr lang="en-US" sz="54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1.5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5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5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5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02DEFF0-815A-ED46-8D7D-96DEDAB5D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161" y="4276149"/>
                <a:ext cx="6473567" cy="853375"/>
              </a:xfrm>
              <a:prstGeom prst="rect">
                <a:avLst/>
              </a:prstGeom>
              <a:blipFill>
                <a:blip r:embed="rId4"/>
                <a:stretch>
                  <a:fillRect l="-1761" t="-19118" r="-196" b="-36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11DCFCB-CEBC-1E4A-BB26-8457FC29794B}"/>
                  </a:ext>
                </a:extLst>
              </p:cNvPr>
              <p:cNvSpPr txBox="1"/>
              <p:nvPr/>
            </p:nvSpPr>
            <p:spPr>
              <a:xfrm>
                <a:off x="1912748" y="5359345"/>
                <a:ext cx="803239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5400" b="0" i="0" smtClean="0">
                          <a:latin typeface="Cambria Math" panose="02040503050406030204" pitchFamily="18" charset="0"/>
                        </a:rPr>
                        <m:t>Effect</m:t>
                      </m:r>
                      <m:r>
                        <a:rPr lang="en-US" sz="5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5400" b="0" i="0" smtClean="0"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sz="5400" b="0" i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0.5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 +</m:t>
                      </m:r>
                      <m:r>
                        <a:rPr lang="en-US" sz="54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1.5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5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5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11DCFCB-CEBC-1E4A-BB26-8457FC2979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748" y="5359345"/>
                <a:ext cx="8032392" cy="830997"/>
              </a:xfrm>
              <a:prstGeom prst="rect">
                <a:avLst/>
              </a:prstGeom>
              <a:blipFill>
                <a:blip r:embed="rId5"/>
                <a:stretch>
                  <a:fillRect l="-1580" t="-6061" r="-158" b="-378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78F213E8-6EB7-7740-BB54-32730F012A1B}"/>
              </a:ext>
            </a:extLst>
          </p:cNvPr>
          <p:cNvSpPr/>
          <p:nvPr/>
        </p:nvSpPr>
        <p:spPr>
          <a:xfrm>
            <a:off x="838198" y="2427871"/>
            <a:ext cx="10181493" cy="40433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E7472E-7E7C-0C4B-9EB6-DD81417F106D}"/>
              </a:ext>
            </a:extLst>
          </p:cNvPr>
          <p:cNvSpPr txBox="1"/>
          <p:nvPr/>
        </p:nvSpPr>
        <p:spPr>
          <a:xfrm>
            <a:off x="1406949" y="2756837"/>
            <a:ext cx="90439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accent4"/>
                </a:solidFill>
              </a:rPr>
              <a:t>The same idea holds for the effect of X</a:t>
            </a:r>
            <a:r>
              <a:rPr lang="en-US" sz="5400" baseline="-25000" dirty="0">
                <a:solidFill>
                  <a:schemeClr val="accent4"/>
                </a:solidFill>
              </a:rPr>
              <a:t>2</a:t>
            </a:r>
            <a:endParaRPr lang="en-US" sz="5400" dirty="0">
              <a:solidFill>
                <a:schemeClr val="accent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3115435-1F70-684D-A0D1-DA10E2706119}"/>
                  </a:ext>
                </a:extLst>
              </p:cNvPr>
              <p:cNvSpPr txBox="1"/>
              <p:nvPr/>
            </p:nvSpPr>
            <p:spPr>
              <a:xfrm>
                <a:off x="1912748" y="4980683"/>
                <a:ext cx="771018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5400" b="0" i="0" smtClean="0">
                          <a:latin typeface="Cambria Math" panose="02040503050406030204" pitchFamily="18" charset="0"/>
                        </a:rPr>
                        <m:t>Effect</m:t>
                      </m:r>
                      <m:r>
                        <a:rPr lang="en-US" sz="5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5400" b="0" i="0" smtClean="0"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sz="5400" b="0" i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 +</m:t>
                      </m:r>
                      <m:r>
                        <a:rPr lang="en-US" sz="54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1.5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5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5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3115435-1F70-684D-A0D1-DA10E2706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748" y="4980683"/>
                <a:ext cx="7710188" cy="830997"/>
              </a:xfrm>
              <a:prstGeom prst="rect">
                <a:avLst/>
              </a:prstGeom>
              <a:blipFill>
                <a:blip r:embed="rId6"/>
                <a:stretch>
                  <a:fillRect l="-329" t="-5970" b="-35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5118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814C5EF-04C6-9843-A223-3160AD473D7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199" y="365125"/>
                <a:ext cx="10181493" cy="1123706"/>
              </a:xfrm>
            </p:spPr>
            <p:txBody>
              <a:bodyPr>
                <a:noAutofit/>
              </a:bodyPr>
              <a:lstStyle/>
              <a:p>
                <a:r>
                  <a:rPr lang="en-US" sz="4000" b="1" dirty="0">
                    <a:solidFill>
                      <a:schemeClr val="accent1"/>
                    </a:solidFill>
                    <a:latin typeface="Georgia" panose="02040502050405020303" pitchFamily="18" charset="0"/>
                  </a:rPr>
                  <a:t>A General Example: Numeric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4000" b="1" dirty="0">
                    <a:solidFill>
                      <a:schemeClr val="accent1"/>
                    </a:solidFill>
                    <a:latin typeface="Georgia" panose="02040502050405020303" pitchFamily="18" charset="0"/>
                  </a:rPr>
                  <a:t>) with Dichotomous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4000" b="1" dirty="0">
                    <a:solidFill>
                      <a:schemeClr val="accent1"/>
                    </a:solidFill>
                    <a:latin typeface="Georgia" panose="02040502050405020303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814C5EF-04C6-9843-A223-3160AD473D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199" y="365125"/>
                <a:ext cx="10181493" cy="1123706"/>
              </a:xfrm>
              <a:blipFill>
                <a:blip r:embed="rId3"/>
                <a:stretch>
                  <a:fillRect l="-2095" t="-17935" b="-26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0D326AE-FB98-D249-B4FF-F43F7B065D1E}"/>
                  </a:ext>
                </a:extLst>
              </p:cNvPr>
              <p:cNvSpPr txBox="1"/>
              <p:nvPr/>
            </p:nvSpPr>
            <p:spPr>
              <a:xfrm>
                <a:off x="2010917" y="2397370"/>
                <a:ext cx="7359579" cy="6321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acc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0.5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1.5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40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0D326AE-FB98-D249-B4FF-F43F7B065D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917" y="2397370"/>
                <a:ext cx="7359579" cy="632161"/>
              </a:xfrm>
              <a:prstGeom prst="rect">
                <a:avLst/>
              </a:prstGeom>
              <a:blipFill>
                <a:blip r:embed="rId4"/>
                <a:stretch>
                  <a:fillRect l="-1033" t="-19608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7E76C4F-E35B-174E-BF2B-F42F35DA7BD3}"/>
              </a:ext>
            </a:extLst>
          </p:cNvPr>
          <p:cNvSpPr txBox="1"/>
          <p:nvPr/>
        </p:nvSpPr>
        <p:spPr>
          <a:xfrm>
            <a:off x="9152894" y="3904198"/>
            <a:ext cx="27225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Cross-product (interaction)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73BED39-E742-1448-A387-E6725145188D}"/>
              </a:ext>
            </a:extLst>
          </p:cNvPr>
          <p:cNvCxnSpPr>
            <a:cxnSpLocks/>
          </p:cNvCxnSpPr>
          <p:nvPr/>
        </p:nvCxnSpPr>
        <p:spPr>
          <a:xfrm flipH="1" flipV="1">
            <a:off x="8956431" y="3235127"/>
            <a:ext cx="751205" cy="702944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4365E2E-5C6A-8649-AA30-F1AA5DB9B612}"/>
              </a:ext>
            </a:extLst>
          </p:cNvPr>
          <p:cNvCxnSpPr>
            <a:cxnSpLocks/>
          </p:cNvCxnSpPr>
          <p:nvPr/>
        </p:nvCxnSpPr>
        <p:spPr>
          <a:xfrm flipH="1" flipV="1">
            <a:off x="7866185" y="3029532"/>
            <a:ext cx="675492" cy="1963175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28F23A2-1C58-E14C-A6E3-39D86481C6C4}"/>
              </a:ext>
            </a:extLst>
          </p:cNvPr>
          <p:cNvSpPr txBox="1"/>
          <p:nvPr/>
        </p:nvSpPr>
        <p:spPr>
          <a:xfrm>
            <a:off x="7310568" y="4992707"/>
            <a:ext cx="41198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quantifies how much the conditional effect of X</a:t>
            </a:r>
            <a:r>
              <a:rPr lang="en-US" sz="2800" baseline="-25000" dirty="0">
                <a:solidFill>
                  <a:schemeClr val="accent3"/>
                </a:solidFill>
              </a:rPr>
              <a:t>1</a:t>
            </a:r>
            <a:r>
              <a:rPr lang="en-US" sz="2800" dirty="0">
                <a:solidFill>
                  <a:schemeClr val="accent3"/>
                </a:solidFill>
              </a:rPr>
              <a:t> changes as D</a:t>
            </a:r>
            <a:r>
              <a:rPr lang="en-US" sz="2800" baseline="-25000" dirty="0">
                <a:solidFill>
                  <a:schemeClr val="accent3"/>
                </a:solidFill>
              </a:rPr>
              <a:t>1</a:t>
            </a:r>
            <a:r>
              <a:rPr lang="en-US" sz="2800" dirty="0">
                <a:solidFill>
                  <a:schemeClr val="accent3"/>
                </a:solidFill>
              </a:rPr>
              <a:t> changes by one unit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A7DD5D5-7A69-814F-9E6C-ADB7D7DD516B}"/>
              </a:ext>
            </a:extLst>
          </p:cNvPr>
          <p:cNvCxnSpPr>
            <a:cxnSpLocks/>
          </p:cNvCxnSpPr>
          <p:nvPr/>
        </p:nvCxnSpPr>
        <p:spPr>
          <a:xfrm flipV="1">
            <a:off x="2356338" y="3166157"/>
            <a:ext cx="703385" cy="872444"/>
          </a:xfrm>
          <a:prstGeom prst="straightConnector1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F5A7994-70EA-2B4E-83AC-399F86DB479F}"/>
              </a:ext>
            </a:extLst>
          </p:cNvPr>
          <p:cNvSpPr txBox="1"/>
          <p:nvPr/>
        </p:nvSpPr>
        <p:spPr>
          <a:xfrm>
            <a:off x="457200" y="4149969"/>
            <a:ext cx="2883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The intercept (the average Y value when all variables are zero)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8CEDE6B-C5F8-3340-81D5-827D086C825D}"/>
              </a:ext>
            </a:extLst>
          </p:cNvPr>
          <p:cNvCxnSpPr>
            <a:cxnSpLocks/>
          </p:cNvCxnSpPr>
          <p:nvPr/>
        </p:nvCxnSpPr>
        <p:spPr>
          <a:xfrm flipV="1">
            <a:off x="3516923" y="3131450"/>
            <a:ext cx="703385" cy="2218848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D642136-425C-3340-9309-1E22363CDAD8}"/>
              </a:ext>
            </a:extLst>
          </p:cNvPr>
          <p:cNvSpPr txBox="1"/>
          <p:nvPr/>
        </p:nvSpPr>
        <p:spPr>
          <a:xfrm>
            <a:off x="2010917" y="5461666"/>
            <a:ext cx="2883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/>
                </a:solidFill>
              </a:rPr>
              <a:t>The conditional effect of X</a:t>
            </a:r>
            <a:r>
              <a:rPr lang="en-US" sz="2400" baseline="-25000" dirty="0">
                <a:solidFill>
                  <a:schemeClr val="accent5"/>
                </a:solidFill>
              </a:rPr>
              <a:t>1</a:t>
            </a:r>
            <a:r>
              <a:rPr lang="en-US" sz="2400" dirty="0">
                <a:solidFill>
                  <a:schemeClr val="accent5"/>
                </a:solidFill>
              </a:rPr>
              <a:t> when D</a:t>
            </a:r>
            <a:r>
              <a:rPr lang="en-US" sz="2400" baseline="-25000" dirty="0">
                <a:solidFill>
                  <a:schemeClr val="accent5"/>
                </a:solidFill>
              </a:rPr>
              <a:t>1</a:t>
            </a:r>
            <a:r>
              <a:rPr lang="en-US" sz="2400" dirty="0">
                <a:solidFill>
                  <a:schemeClr val="accent5"/>
                </a:solidFill>
              </a:rPr>
              <a:t> equals zero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389B52-3628-0343-BE41-FDC53B74C75E}"/>
              </a:ext>
            </a:extLst>
          </p:cNvPr>
          <p:cNvSpPr txBox="1"/>
          <p:nvPr/>
        </p:nvSpPr>
        <p:spPr>
          <a:xfrm>
            <a:off x="4713482" y="3876717"/>
            <a:ext cx="2883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The conditional effect of D</a:t>
            </a:r>
            <a:r>
              <a:rPr lang="en-US" sz="2400" baseline="-25000" dirty="0">
                <a:solidFill>
                  <a:schemeClr val="accent6"/>
                </a:solidFill>
              </a:rPr>
              <a:t>1</a:t>
            </a:r>
            <a:r>
              <a:rPr lang="en-US" sz="2400" dirty="0">
                <a:solidFill>
                  <a:schemeClr val="accent6"/>
                </a:solidFill>
              </a:rPr>
              <a:t> when X</a:t>
            </a:r>
            <a:r>
              <a:rPr lang="en-US" sz="2400" baseline="-25000" dirty="0">
                <a:solidFill>
                  <a:schemeClr val="accent6"/>
                </a:solidFill>
              </a:rPr>
              <a:t>1</a:t>
            </a:r>
            <a:r>
              <a:rPr lang="en-US" sz="2400" dirty="0">
                <a:solidFill>
                  <a:schemeClr val="accent6"/>
                </a:solidFill>
              </a:rPr>
              <a:t> equals zero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AB56C0D-D649-8A43-954F-F90599CE560B}"/>
              </a:ext>
            </a:extLst>
          </p:cNvPr>
          <p:cNvCxnSpPr>
            <a:cxnSpLocks/>
          </p:cNvCxnSpPr>
          <p:nvPr/>
        </p:nvCxnSpPr>
        <p:spPr>
          <a:xfrm flipV="1">
            <a:off x="6008684" y="3020082"/>
            <a:ext cx="0" cy="856635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88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8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2C9C0C6D-E3F8-264F-A99F-98A0AD188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81493" cy="112370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A General Example: Numeric with Dichotomous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2FFCC0-194A-0949-A72C-DC4958F61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681" y="838410"/>
            <a:ext cx="8657105" cy="60195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E76C4F-E35B-174E-BF2B-F42F35DA7BD3}"/>
              </a:ext>
            </a:extLst>
          </p:cNvPr>
          <p:cNvSpPr txBox="1"/>
          <p:nvPr/>
        </p:nvSpPr>
        <p:spPr>
          <a:xfrm>
            <a:off x="141828" y="5842510"/>
            <a:ext cx="27225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Cross-product (interaction)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4365E2E-5C6A-8649-AA30-F1AA5DB9B612}"/>
              </a:ext>
            </a:extLst>
          </p:cNvPr>
          <p:cNvCxnSpPr>
            <a:cxnSpLocks/>
          </p:cNvCxnSpPr>
          <p:nvPr/>
        </p:nvCxnSpPr>
        <p:spPr>
          <a:xfrm flipH="1">
            <a:off x="5831662" y="4080024"/>
            <a:ext cx="2797988" cy="1093407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28F23A2-1C58-E14C-A6E3-39D86481C6C4}"/>
              </a:ext>
            </a:extLst>
          </p:cNvPr>
          <p:cNvSpPr txBox="1"/>
          <p:nvPr/>
        </p:nvSpPr>
        <p:spPr>
          <a:xfrm>
            <a:off x="8710486" y="3172083"/>
            <a:ext cx="3478460" cy="181588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quantifies how much the conditional effect of X</a:t>
            </a:r>
            <a:r>
              <a:rPr lang="en-US" sz="2800" baseline="-25000" dirty="0">
                <a:solidFill>
                  <a:schemeClr val="accent3"/>
                </a:solidFill>
              </a:rPr>
              <a:t>1</a:t>
            </a:r>
            <a:r>
              <a:rPr lang="en-US" sz="2800" dirty="0">
                <a:solidFill>
                  <a:schemeClr val="accent3"/>
                </a:solidFill>
              </a:rPr>
              <a:t> changes as D</a:t>
            </a:r>
            <a:r>
              <a:rPr lang="en-US" sz="2800" baseline="-25000" dirty="0">
                <a:solidFill>
                  <a:schemeClr val="accent3"/>
                </a:solidFill>
              </a:rPr>
              <a:t>1</a:t>
            </a:r>
            <a:r>
              <a:rPr lang="en-US" sz="2800" dirty="0">
                <a:solidFill>
                  <a:schemeClr val="accent3"/>
                </a:solidFill>
              </a:rPr>
              <a:t> changes by one unit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A7DD5D5-7A69-814F-9E6C-ADB7D7DD516B}"/>
              </a:ext>
            </a:extLst>
          </p:cNvPr>
          <p:cNvCxnSpPr>
            <a:cxnSpLocks/>
          </p:cNvCxnSpPr>
          <p:nvPr/>
        </p:nvCxnSpPr>
        <p:spPr>
          <a:xfrm>
            <a:off x="2905706" y="4124325"/>
            <a:ext cx="2228269" cy="380037"/>
          </a:xfrm>
          <a:prstGeom prst="straightConnector1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F5A7994-70EA-2B4E-83AC-399F86DB479F}"/>
              </a:ext>
            </a:extLst>
          </p:cNvPr>
          <p:cNvSpPr txBox="1"/>
          <p:nvPr/>
        </p:nvSpPr>
        <p:spPr>
          <a:xfrm>
            <a:off x="157874" y="3304033"/>
            <a:ext cx="2883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The intercept (the average Y value when all variables are zero)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8CEDE6B-C5F8-3340-81D5-827D086C825D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3041750" y="4752171"/>
            <a:ext cx="2092225" cy="352356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D642136-425C-3340-9309-1E22363CDAD8}"/>
              </a:ext>
            </a:extLst>
          </p:cNvPr>
          <p:cNvSpPr txBox="1"/>
          <p:nvPr/>
        </p:nvSpPr>
        <p:spPr>
          <a:xfrm>
            <a:off x="157873" y="4504362"/>
            <a:ext cx="2883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/>
                </a:solidFill>
              </a:rPr>
              <a:t>The conditional effect of X</a:t>
            </a:r>
            <a:r>
              <a:rPr lang="en-US" sz="2400" baseline="-25000" dirty="0">
                <a:solidFill>
                  <a:schemeClr val="accent5"/>
                </a:solidFill>
              </a:rPr>
              <a:t>1</a:t>
            </a:r>
            <a:r>
              <a:rPr lang="en-US" sz="2400" dirty="0">
                <a:solidFill>
                  <a:schemeClr val="accent5"/>
                </a:solidFill>
              </a:rPr>
              <a:t> when D</a:t>
            </a:r>
            <a:r>
              <a:rPr lang="en-US" sz="2400" baseline="-25000" dirty="0">
                <a:solidFill>
                  <a:schemeClr val="accent5"/>
                </a:solidFill>
              </a:rPr>
              <a:t>1</a:t>
            </a:r>
            <a:r>
              <a:rPr lang="en-US" sz="2400" dirty="0">
                <a:solidFill>
                  <a:schemeClr val="accent5"/>
                </a:solidFill>
              </a:rPr>
              <a:t> equals zero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389B52-3628-0343-BE41-FDC53B74C75E}"/>
              </a:ext>
            </a:extLst>
          </p:cNvPr>
          <p:cNvSpPr txBox="1"/>
          <p:nvPr/>
        </p:nvSpPr>
        <p:spPr>
          <a:xfrm>
            <a:off x="8171792" y="2115245"/>
            <a:ext cx="2883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The conditional effect of D</a:t>
            </a:r>
            <a:r>
              <a:rPr lang="en-US" sz="2400" baseline="-25000" dirty="0">
                <a:solidFill>
                  <a:schemeClr val="accent6"/>
                </a:solidFill>
              </a:rPr>
              <a:t>1</a:t>
            </a:r>
            <a:r>
              <a:rPr lang="en-US" sz="2400" dirty="0">
                <a:solidFill>
                  <a:schemeClr val="accent6"/>
                </a:solidFill>
              </a:rPr>
              <a:t> when X</a:t>
            </a:r>
            <a:r>
              <a:rPr lang="en-US" sz="2400" baseline="-25000" dirty="0">
                <a:solidFill>
                  <a:schemeClr val="accent6"/>
                </a:solidFill>
              </a:rPr>
              <a:t>1</a:t>
            </a:r>
            <a:r>
              <a:rPr lang="en-US" sz="2400" dirty="0">
                <a:solidFill>
                  <a:schemeClr val="accent6"/>
                </a:solidFill>
              </a:rPr>
              <a:t> equals zero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9B55C94-D453-C241-81A0-FD667224CB00}"/>
              </a:ext>
            </a:extLst>
          </p:cNvPr>
          <p:cNvSpPr/>
          <p:nvPr/>
        </p:nvSpPr>
        <p:spPr>
          <a:xfrm>
            <a:off x="3305019" y="2257424"/>
            <a:ext cx="4667405" cy="1729081"/>
          </a:xfrm>
          <a:prstGeom prst="rect">
            <a:avLst/>
          </a:prstGeom>
          <a:solidFill>
            <a:srgbClr val="FFFFF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AB56C0D-D649-8A43-954F-F90599CE560B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5831662" y="2715410"/>
            <a:ext cx="2340130" cy="2212939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046E7998-0F60-3045-9B99-8C43C4F7903B}"/>
              </a:ext>
            </a:extLst>
          </p:cNvPr>
          <p:cNvSpPr/>
          <p:nvPr/>
        </p:nvSpPr>
        <p:spPr>
          <a:xfrm>
            <a:off x="3219294" y="5328466"/>
            <a:ext cx="6600981" cy="1293533"/>
          </a:xfrm>
          <a:prstGeom prst="rect">
            <a:avLst/>
          </a:prstGeom>
          <a:solidFill>
            <a:srgbClr val="FFFFF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73BED39-E742-1448-A387-E6725145188D}"/>
              </a:ext>
            </a:extLst>
          </p:cNvPr>
          <p:cNvCxnSpPr>
            <a:cxnSpLocks/>
          </p:cNvCxnSpPr>
          <p:nvPr/>
        </p:nvCxnSpPr>
        <p:spPr>
          <a:xfrm flipV="1">
            <a:off x="2469720" y="5242346"/>
            <a:ext cx="1187880" cy="1077217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058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8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4C5EF-04C6-9843-A223-3160AD473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81493" cy="112370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Interaction between two </a:t>
            </a:r>
            <a:r>
              <a:rPr lang="en-US" sz="4000" b="1" dirty="0">
                <a:solidFill>
                  <a:schemeClr val="accent6"/>
                </a:solidFill>
                <a:latin typeface="Georgia" panose="02040502050405020303" pitchFamily="18" charset="0"/>
              </a:rPr>
              <a:t>numeric</a:t>
            </a:r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50EC604-3138-324F-9ED1-F0FE1B8475D8}"/>
                  </a:ext>
                </a:extLst>
              </p:cNvPr>
              <p:cNvSpPr txBox="1"/>
              <p:nvPr/>
            </p:nvSpPr>
            <p:spPr>
              <a:xfrm>
                <a:off x="1899138" y="2397371"/>
                <a:ext cx="7618881" cy="6321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acc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0.5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1.5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40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50EC604-3138-324F-9ED1-F0FE1B847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9138" y="2397371"/>
                <a:ext cx="7618881" cy="632161"/>
              </a:xfrm>
              <a:prstGeom prst="rect">
                <a:avLst/>
              </a:prstGeom>
              <a:blipFill>
                <a:blip r:embed="rId3"/>
                <a:stretch>
                  <a:fillRect t="-19608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77FFC10-01AC-044B-B8EE-F2668C36AEFC}"/>
              </a:ext>
            </a:extLst>
          </p:cNvPr>
          <p:cNvSpPr txBox="1"/>
          <p:nvPr/>
        </p:nvSpPr>
        <p:spPr>
          <a:xfrm>
            <a:off x="9152894" y="3904198"/>
            <a:ext cx="27225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Cross-product (interaction)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41F4570-BA93-074C-86E7-5B3F15CEB2BA}"/>
              </a:ext>
            </a:extLst>
          </p:cNvPr>
          <p:cNvCxnSpPr>
            <a:cxnSpLocks/>
          </p:cNvCxnSpPr>
          <p:nvPr/>
        </p:nvCxnSpPr>
        <p:spPr>
          <a:xfrm flipH="1" flipV="1">
            <a:off x="8956431" y="3235127"/>
            <a:ext cx="751205" cy="702944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842A550-2AA7-9643-A605-7FB3841E0D75}"/>
              </a:ext>
            </a:extLst>
          </p:cNvPr>
          <p:cNvCxnSpPr>
            <a:cxnSpLocks/>
          </p:cNvCxnSpPr>
          <p:nvPr/>
        </p:nvCxnSpPr>
        <p:spPr>
          <a:xfrm flipH="1" flipV="1">
            <a:off x="7866185" y="3029532"/>
            <a:ext cx="675492" cy="1963175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38A0F01-98CE-F64C-A2EE-954F0370DE2C}"/>
              </a:ext>
            </a:extLst>
          </p:cNvPr>
          <p:cNvSpPr txBox="1"/>
          <p:nvPr/>
        </p:nvSpPr>
        <p:spPr>
          <a:xfrm>
            <a:off x="7310568" y="4992707"/>
            <a:ext cx="41198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quantifies how much the conditional effect of X</a:t>
            </a:r>
            <a:r>
              <a:rPr lang="en-US" sz="2800" baseline="-25000" dirty="0">
                <a:solidFill>
                  <a:schemeClr val="accent3"/>
                </a:solidFill>
              </a:rPr>
              <a:t>1</a:t>
            </a:r>
            <a:r>
              <a:rPr lang="en-US" sz="2800" dirty="0">
                <a:solidFill>
                  <a:schemeClr val="accent3"/>
                </a:solidFill>
              </a:rPr>
              <a:t> changes as X</a:t>
            </a:r>
            <a:r>
              <a:rPr lang="en-US" sz="2800" baseline="-25000" dirty="0">
                <a:solidFill>
                  <a:schemeClr val="accent3"/>
                </a:solidFill>
              </a:rPr>
              <a:t>2</a:t>
            </a:r>
            <a:r>
              <a:rPr lang="en-US" sz="2800" dirty="0">
                <a:solidFill>
                  <a:schemeClr val="accent3"/>
                </a:solidFill>
              </a:rPr>
              <a:t> changes by one unit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B13751C-9AAA-F84A-A5AC-CBF7E708C3E6}"/>
              </a:ext>
            </a:extLst>
          </p:cNvPr>
          <p:cNvCxnSpPr>
            <a:cxnSpLocks/>
          </p:cNvCxnSpPr>
          <p:nvPr/>
        </p:nvCxnSpPr>
        <p:spPr>
          <a:xfrm flipV="1">
            <a:off x="2356338" y="3166157"/>
            <a:ext cx="703385" cy="872444"/>
          </a:xfrm>
          <a:prstGeom prst="straightConnector1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B4C55F9-2270-7143-B7CE-5406D5C6934F}"/>
              </a:ext>
            </a:extLst>
          </p:cNvPr>
          <p:cNvSpPr txBox="1"/>
          <p:nvPr/>
        </p:nvSpPr>
        <p:spPr>
          <a:xfrm>
            <a:off x="457200" y="4149969"/>
            <a:ext cx="2883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The intercept (the average Y value when all variables are zero)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0E43DF9-0CE7-5744-8236-2386ABDB8748}"/>
              </a:ext>
            </a:extLst>
          </p:cNvPr>
          <p:cNvCxnSpPr>
            <a:cxnSpLocks/>
          </p:cNvCxnSpPr>
          <p:nvPr/>
        </p:nvCxnSpPr>
        <p:spPr>
          <a:xfrm flipV="1">
            <a:off x="3516923" y="3131450"/>
            <a:ext cx="703385" cy="2218848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70E84C6-BADB-8749-8293-3721C0800318}"/>
              </a:ext>
            </a:extLst>
          </p:cNvPr>
          <p:cNvSpPr txBox="1"/>
          <p:nvPr/>
        </p:nvSpPr>
        <p:spPr>
          <a:xfrm>
            <a:off x="2010917" y="5461666"/>
            <a:ext cx="2883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/>
                </a:solidFill>
              </a:rPr>
              <a:t>The conditional effect of X</a:t>
            </a:r>
            <a:r>
              <a:rPr lang="en-US" sz="2400" baseline="-25000" dirty="0">
                <a:solidFill>
                  <a:schemeClr val="accent5"/>
                </a:solidFill>
              </a:rPr>
              <a:t>1</a:t>
            </a:r>
            <a:r>
              <a:rPr lang="en-US" sz="2400" dirty="0">
                <a:solidFill>
                  <a:schemeClr val="accent5"/>
                </a:solidFill>
              </a:rPr>
              <a:t> when X</a:t>
            </a:r>
            <a:r>
              <a:rPr lang="en-US" sz="2400" baseline="-25000" dirty="0">
                <a:solidFill>
                  <a:schemeClr val="accent5"/>
                </a:solidFill>
              </a:rPr>
              <a:t>2</a:t>
            </a:r>
            <a:r>
              <a:rPr lang="en-US" sz="2400" dirty="0">
                <a:solidFill>
                  <a:schemeClr val="accent5"/>
                </a:solidFill>
              </a:rPr>
              <a:t> equals zero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9E9283-4509-674E-A966-0E3AED955C31}"/>
              </a:ext>
            </a:extLst>
          </p:cNvPr>
          <p:cNvSpPr txBox="1"/>
          <p:nvPr/>
        </p:nvSpPr>
        <p:spPr>
          <a:xfrm>
            <a:off x="4713482" y="3876717"/>
            <a:ext cx="2883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The conditional effect of X</a:t>
            </a:r>
            <a:r>
              <a:rPr lang="en-US" sz="2400" baseline="-25000" dirty="0">
                <a:solidFill>
                  <a:schemeClr val="accent6"/>
                </a:solidFill>
              </a:rPr>
              <a:t>2</a:t>
            </a:r>
            <a:r>
              <a:rPr lang="en-US" sz="2400" dirty="0">
                <a:solidFill>
                  <a:schemeClr val="accent6"/>
                </a:solidFill>
              </a:rPr>
              <a:t> when X</a:t>
            </a:r>
            <a:r>
              <a:rPr lang="en-US" sz="2400" baseline="-25000" dirty="0">
                <a:solidFill>
                  <a:schemeClr val="accent6"/>
                </a:solidFill>
              </a:rPr>
              <a:t>1</a:t>
            </a:r>
            <a:r>
              <a:rPr lang="en-US" sz="2400" dirty="0">
                <a:solidFill>
                  <a:schemeClr val="accent6"/>
                </a:solidFill>
              </a:rPr>
              <a:t> equals zero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B585342-0F67-F04A-88FE-347165285899}"/>
              </a:ext>
            </a:extLst>
          </p:cNvPr>
          <p:cNvCxnSpPr>
            <a:cxnSpLocks/>
          </p:cNvCxnSpPr>
          <p:nvPr/>
        </p:nvCxnSpPr>
        <p:spPr>
          <a:xfrm flipV="1">
            <a:off x="6008684" y="3020082"/>
            <a:ext cx="0" cy="856635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4341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4C5EF-04C6-9843-A223-3160AD473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81493" cy="112370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Interaction between two </a:t>
            </a:r>
            <a:r>
              <a:rPr lang="en-US" sz="4000" b="1" dirty="0">
                <a:solidFill>
                  <a:schemeClr val="accent3"/>
                </a:solidFill>
                <a:latin typeface="Georgia" panose="02040502050405020303" pitchFamily="18" charset="0"/>
              </a:rPr>
              <a:t>dichotomous</a:t>
            </a:r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8D08CA3-0D86-D242-B049-EB683BCF21A6}"/>
                  </a:ext>
                </a:extLst>
              </p:cNvPr>
              <p:cNvSpPr txBox="1"/>
              <p:nvPr/>
            </p:nvSpPr>
            <p:spPr>
              <a:xfrm>
                <a:off x="1899138" y="2410656"/>
                <a:ext cx="7618881" cy="6321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acc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0.5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1.5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40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8D08CA3-0D86-D242-B049-EB683BCF2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9138" y="2410656"/>
                <a:ext cx="7618881" cy="632161"/>
              </a:xfrm>
              <a:prstGeom prst="rect">
                <a:avLst/>
              </a:prstGeom>
              <a:blipFill>
                <a:blip r:embed="rId3"/>
                <a:stretch>
                  <a:fillRect t="-19608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C52AB88-D973-2348-B157-A9D721249EAB}"/>
              </a:ext>
            </a:extLst>
          </p:cNvPr>
          <p:cNvSpPr txBox="1"/>
          <p:nvPr/>
        </p:nvSpPr>
        <p:spPr>
          <a:xfrm>
            <a:off x="9152894" y="3904198"/>
            <a:ext cx="27225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Cross-product (interaction)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A4FF94C-4B9B-E14E-B64A-97792AA7F01F}"/>
              </a:ext>
            </a:extLst>
          </p:cNvPr>
          <p:cNvCxnSpPr>
            <a:cxnSpLocks/>
          </p:cNvCxnSpPr>
          <p:nvPr/>
        </p:nvCxnSpPr>
        <p:spPr>
          <a:xfrm flipH="1" flipV="1">
            <a:off x="8956431" y="3235127"/>
            <a:ext cx="751205" cy="702944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E171E55-65D4-D842-B49C-6F19CC8136EF}"/>
              </a:ext>
            </a:extLst>
          </p:cNvPr>
          <p:cNvCxnSpPr>
            <a:cxnSpLocks/>
          </p:cNvCxnSpPr>
          <p:nvPr/>
        </p:nvCxnSpPr>
        <p:spPr>
          <a:xfrm flipH="1" flipV="1">
            <a:off x="7866185" y="3029532"/>
            <a:ext cx="675492" cy="1963175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5EF5E58-C963-8847-AC64-1582BD961F06}"/>
              </a:ext>
            </a:extLst>
          </p:cNvPr>
          <p:cNvSpPr txBox="1"/>
          <p:nvPr/>
        </p:nvSpPr>
        <p:spPr>
          <a:xfrm>
            <a:off x="7310568" y="4992707"/>
            <a:ext cx="41198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quantifies how much the conditional effect of D</a:t>
            </a:r>
            <a:r>
              <a:rPr lang="en-US" sz="2800" baseline="-25000" dirty="0">
                <a:solidFill>
                  <a:schemeClr val="accent3"/>
                </a:solidFill>
              </a:rPr>
              <a:t>1</a:t>
            </a:r>
            <a:r>
              <a:rPr lang="en-US" sz="2800" dirty="0">
                <a:solidFill>
                  <a:schemeClr val="accent3"/>
                </a:solidFill>
              </a:rPr>
              <a:t> changes as D</a:t>
            </a:r>
            <a:r>
              <a:rPr lang="en-US" sz="2800" baseline="-25000" dirty="0">
                <a:solidFill>
                  <a:schemeClr val="accent3"/>
                </a:solidFill>
              </a:rPr>
              <a:t>2</a:t>
            </a:r>
            <a:r>
              <a:rPr lang="en-US" sz="2800" dirty="0">
                <a:solidFill>
                  <a:schemeClr val="accent3"/>
                </a:solidFill>
              </a:rPr>
              <a:t> changes by one unit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48853EE-BD02-E342-A697-52AEB09793E0}"/>
              </a:ext>
            </a:extLst>
          </p:cNvPr>
          <p:cNvCxnSpPr>
            <a:cxnSpLocks/>
          </p:cNvCxnSpPr>
          <p:nvPr/>
        </p:nvCxnSpPr>
        <p:spPr>
          <a:xfrm flipV="1">
            <a:off x="2356338" y="3166157"/>
            <a:ext cx="703385" cy="872444"/>
          </a:xfrm>
          <a:prstGeom prst="straightConnector1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43D9E4-1903-3A45-BE07-D774251AD970}"/>
              </a:ext>
            </a:extLst>
          </p:cNvPr>
          <p:cNvSpPr txBox="1"/>
          <p:nvPr/>
        </p:nvSpPr>
        <p:spPr>
          <a:xfrm>
            <a:off x="457200" y="4149969"/>
            <a:ext cx="2883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The intercept (the average Y value when all variables are zero)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BC27705-7D5E-4C41-A442-686F28200D31}"/>
              </a:ext>
            </a:extLst>
          </p:cNvPr>
          <p:cNvCxnSpPr>
            <a:cxnSpLocks/>
          </p:cNvCxnSpPr>
          <p:nvPr/>
        </p:nvCxnSpPr>
        <p:spPr>
          <a:xfrm flipV="1">
            <a:off x="3516923" y="3131450"/>
            <a:ext cx="703385" cy="2218848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41B457D-4824-9846-84FB-857B1F9750F7}"/>
              </a:ext>
            </a:extLst>
          </p:cNvPr>
          <p:cNvSpPr txBox="1"/>
          <p:nvPr/>
        </p:nvSpPr>
        <p:spPr>
          <a:xfrm>
            <a:off x="2010917" y="5461666"/>
            <a:ext cx="2883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/>
                </a:solidFill>
              </a:rPr>
              <a:t>The conditional effect of D</a:t>
            </a:r>
            <a:r>
              <a:rPr lang="en-US" sz="2400" baseline="-25000" dirty="0">
                <a:solidFill>
                  <a:schemeClr val="accent5"/>
                </a:solidFill>
              </a:rPr>
              <a:t>1</a:t>
            </a:r>
            <a:r>
              <a:rPr lang="en-US" sz="2400" dirty="0">
                <a:solidFill>
                  <a:schemeClr val="accent5"/>
                </a:solidFill>
              </a:rPr>
              <a:t> when D</a:t>
            </a:r>
            <a:r>
              <a:rPr lang="en-US" sz="2400" baseline="-25000" dirty="0">
                <a:solidFill>
                  <a:schemeClr val="accent5"/>
                </a:solidFill>
              </a:rPr>
              <a:t>2</a:t>
            </a:r>
            <a:r>
              <a:rPr lang="en-US" sz="2400" dirty="0">
                <a:solidFill>
                  <a:schemeClr val="accent5"/>
                </a:solidFill>
              </a:rPr>
              <a:t> equals zero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FE6190-5EEF-0E41-A3CB-D62A17093914}"/>
              </a:ext>
            </a:extLst>
          </p:cNvPr>
          <p:cNvSpPr txBox="1"/>
          <p:nvPr/>
        </p:nvSpPr>
        <p:spPr>
          <a:xfrm>
            <a:off x="4713482" y="3876717"/>
            <a:ext cx="2883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The conditional effect of D</a:t>
            </a:r>
            <a:r>
              <a:rPr lang="en-US" sz="2400" baseline="-25000" dirty="0">
                <a:solidFill>
                  <a:schemeClr val="accent6"/>
                </a:solidFill>
              </a:rPr>
              <a:t>2</a:t>
            </a:r>
            <a:r>
              <a:rPr lang="en-US" sz="2400" dirty="0">
                <a:solidFill>
                  <a:schemeClr val="accent6"/>
                </a:solidFill>
              </a:rPr>
              <a:t> when D</a:t>
            </a:r>
            <a:r>
              <a:rPr lang="en-US" sz="2400" baseline="-25000" dirty="0">
                <a:solidFill>
                  <a:schemeClr val="accent6"/>
                </a:solidFill>
              </a:rPr>
              <a:t>1</a:t>
            </a:r>
            <a:r>
              <a:rPr lang="en-US" sz="2400" dirty="0">
                <a:solidFill>
                  <a:schemeClr val="accent6"/>
                </a:solidFill>
              </a:rPr>
              <a:t> equals zero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99A86D0-33C0-A144-9A19-389FA72DF436}"/>
              </a:ext>
            </a:extLst>
          </p:cNvPr>
          <p:cNvCxnSpPr>
            <a:cxnSpLocks/>
          </p:cNvCxnSpPr>
          <p:nvPr/>
        </p:nvCxnSpPr>
        <p:spPr>
          <a:xfrm flipV="1">
            <a:off x="6008684" y="3020082"/>
            <a:ext cx="0" cy="856635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365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4C5EF-04C6-9843-A223-3160AD473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81493" cy="1123706"/>
          </a:xfrm>
        </p:spPr>
        <p:txBody>
          <a:bodyPr>
            <a:noAutofit/>
          </a:bodyPr>
          <a:lstStyle/>
          <a:p>
            <a:r>
              <a:rPr lang="en-US" sz="4000" b="1" i="1" dirty="0">
                <a:solidFill>
                  <a:schemeClr val="accent1"/>
                </a:solidFill>
                <a:latin typeface="Georgia" panose="02040502050405020303" pitchFamily="18" charset="0"/>
              </a:rPr>
              <a:t>Recommendation</a:t>
            </a:r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: </a:t>
            </a:r>
            <a:r>
              <a:rPr lang="en-US" sz="4000" b="1" dirty="0">
                <a:solidFill>
                  <a:srgbClr val="1D4C50"/>
                </a:solidFill>
                <a:latin typeface="Georgia" panose="02040502050405020303" pitchFamily="18" charset="0"/>
              </a:rPr>
              <a:t>Always</a:t>
            </a:r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 use a figure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04F92D-24B0-674E-91B1-C6084DC32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182" y="1488831"/>
            <a:ext cx="8395526" cy="524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889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3CD3BE-C2CA-A443-AE3A-7ADBA3152B94}"/>
              </a:ext>
            </a:extLst>
          </p:cNvPr>
          <p:cNvSpPr txBox="1"/>
          <p:nvPr/>
        </p:nvSpPr>
        <p:spPr>
          <a:xfrm>
            <a:off x="1795461" y="669683"/>
            <a:ext cx="47804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When we visualize an interaction with two numeric variable, we need to group one of them into some groups to better see it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15C182-C393-E84B-B164-EC110819D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8423" y="165835"/>
            <a:ext cx="4464440" cy="37203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E09DB3-D253-F64C-97C2-005801A89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24" y="3034504"/>
            <a:ext cx="4348164" cy="36234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73D836-01F2-884D-B323-D895295FE88B}"/>
              </a:ext>
            </a:extLst>
          </p:cNvPr>
          <p:cNvSpPr txBox="1"/>
          <p:nvPr/>
        </p:nvSpPr>
        <p:spPr>
          <a:xfrm>
            <a:off x="5536953" y="4842093"/>
            <a:ext cx="47804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With a numeric variable and a dichotomous variable, we use the dichotomous as the grouping variable</a:t>
            </a:r>
          </a:p>
        </p:txBody>
      </p:sp>
    </p:spTree>
    <p:extLst>
      <p:ext uri="{BB962C8B-B14F-4D97-AF65-F5344CB8AC3E}">
        <p14:creationId xmlns:p14="http://schemas.microsoft.com/office/powerpoint/2010/main" val="48619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685A10E3-F764-4E45-94A3-51E9142A38CD}"/>
              </a:ext>
            </a:extLst>
          </p:cNvPr>
          <p:cNvSpPr txBox="1"/>
          <p:nvPr/>
        </p:nvSpPr>
        <p:spPr>
          <a:xfrm>
            <a:off x="1727688" y="125253"/>
            <a:ext cx="47804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When we visualize an interaction with a numeric variable and multi-categorical, we can use the multi-cat variable as the grouping variable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049C7E-0197-F54B-8C2D-84A4FF01EB4A}"/>
              </a:ext>
            </a:extLst>
          </p:cNvPr>
          <p:cNvSpPr txBox="1"/>
          <p:nvPr/>
        </p:nvSpPr>
        <p:spPr>
          <a:xfrm>
            <a:off x="5525231" y="4846239"/>
            <a:ext cx="47804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With two dichotomous variables, we can use either dummy variable as the grouping variable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97BCA58-3136-094C-8CFF-88A994BE3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0"/>
            <a:ext cx="5486400" cy="4572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7AAB300-340D-3644-A523-6057E5EB8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38" y="2622852"/>
            <a:ext cx="4847122" cy="403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3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BF9A67-E1AB-A64D-95E3-21101B8BF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523" y="1488831"/>
            <a:ext cx="5486400" cy="457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14C5EF-04C6-9843-A223-3160AD473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81493" cy="112370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What is meant by “interaction”?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238556-9D9D-B64C-8776-058F3718A838}"/>
              </a:ext>
            </a:extLst>
          </p:cNvPr>
          <p:cNvSpPr txBox="1"/>
          <p:nvPr/>
        </p:nvSpPr>
        <p:spPr>
          <a:xfrm>
            <a:off x="838199" y="1843088"/>
            <a:ext cx="557432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When the relationship between a predictor and the outcome </a:t>
            </a:r>
            <a:r>
              <a:rPr lang="en-US" sz="3200" i="1" dirty="0">
                <a:solidFill>
                  <a:schemeClr val="accent3"/>
                </a:solidFill>
              </a:rPr>
              <a:t>depends</a:t>
            </a:r>
            <a:r>
              <a:rPr lang="en-US" sz="3200" dirty="0"/>
              <a:t> on another variable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3200" dirty="0"/>
              <a:t>Also called </a:t>
            </a:r>
            <a:r>
              <a:rPr lang="en-US" sz="3200" dirty="0">
                <a:solidFill>
                  <a:schemeClr val="accent2"/>
                </a:solidFill>
              </a:rPr>
              <a:t>“moderation”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When called moderation, one of the variables is called the moderator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2E9380-2DAD-2843-8B7A-CA18AF7B90B2}"/>
              </a:ext>
            </a:extLst>
          </p:cNvPr>
          <p:cNvSpPr txBox="1"/>
          <p:nvPr/>
        </p:nvSpPr>
        <p:spPr>
          <a:xfrm>
            <a:off x="1114426" y="5700713"/>
            <a:ext cx="83226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This is an example of an interaction between a continuous predictor and a dichotomous moderator</a:t>
            </a:r>
          </a:p>
        </p:txBody>
      </p:sp>
    </p:spTree>
    <p:extLst>
      <p:ext uri="{BB962C8B-B14F-4D97-AF65-F5344CB8AC3E}">
        <p14:creationId xmlns:p14="http://schemas.microsoft.com/office/powerpoint/2010/main" val="192283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C62EF-C086-4E4F-AF40-F1BC70488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Georgia" panose="02040502050405020303" pitchFamily="18" charset="0"/>
              </a:rPr>
              <a:t>Let’s Try an Example</a:t>
            </a:r>
            <a:r>
              <a:rPr lang="en-US" dirty="0"/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A3D1A9-ABB8-4CD4-8273-65AE5F080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You’ve been doing more binge-watching on Netflix and decide to analyze a dataset based on your new favorite show: </a:t>
            </a:r>
            <a:r>
              <a:rPr lang="en-US" i="1" dirty="0"/>
              <a:t>Married at First Sight</a:t>
            </a:r>
          </a:p>
          <a:p>
            <a:pPr marL="0" indent="0">
              <a:buNone/>
            </a:pPr>
            <a:r>
              <a:rPr lang="en-US" dirty="0"/>
              <a:t>You decide to examine whether the length of these reality TV couples’ relationships </a:t>
            </a:r>
            <a:r>
              <a:rPr lang="en-US" b="1" dirty="0"/>
              <a:t>(outcome) </a:t>
            </a:r>
            <a:r>
              <a:rPr lang="en-US" dirty="0"/>
              <a:t>can be predicted by their age gap </a:t>
            </a:r>
            <a:r>
              <a:rPr lang="en-US" b="1" dirty="0"/>
              <a:t>(predictor),</a:t>
            </a:r>
            <a:r>
              <a:rPr lang="en-US" dirty="0"/>
              <a:t> and whether this effect is </a:t>
            </a:r>
            <a:r>
              <a:rPr lang="en-US" b="1" dirty="0"/>
              <a:t>moderated</a:t>
            </a:r>
            <a:r>
              <a:rPr lang="en-US" dirty="0"/>
              <a:t> by which “Love Expert” the couple worked with most often on the show</a:t>
            </a:r>
          </a:p>
          <a:p>
            <a:pPr marL="0" indent="0">
              <a:buNone/>
            </a:pPr>
            <a:r>
              <a:rPr lang="en-US" dirty="0"/>
              <a:t>Here we have a </a:t>
            </a:r>
            <a:r>
              <a:rPr lang="en-US" dirty="0">
                <a:solidFill>
                  <a:schemeClr val="accent3"/>
                </a:solidFill>
              </a:rPr>
              <a:t>numerical variable predictor </a:t>
            </a:r>
            <a:r>
              <a:rPr lang="en-US" dirty="0">
                <a:solidFill>
                  <a:schemeClr val="tx2"/>
                </a:solidFill>
              </a:rPr>
              <a:t>and</a:t>
            </a:r>
            <a:r>
              <a:rPr lang="en-US" dirty="0">
                <a:solidFill>
                  <a:schemeClr val="accent6"/>
                </a:solidFill>
              </a:rPr>
              <a:t> dichotomous moderator</a:t>
            </a:r>
          </a:p>
        </p:txBody>
      </p:sp>
    </p:spTree>
    <p:extLst>
      <p:ext uri="{BB962C8B-B14F-4D97-AF65-F5344CB8AC3E}">
        <p14:creationId xmlns:p14="http://schemas.microsoft.com/office/powerpoint/2010/main" val="3421276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0DC35-FF47-4E7F-A32C-52683FEC7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Georgia" panose="02040502050405020303" pitchFamily="18" charset="0"/>
              </a:rPr>
              <a:t>You run the interaction in R and get the Following Results…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FC24B-29FF-4A81-8F46-B3B20D5AF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333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lm(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Relation_length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~ Gap * Expert, data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Mafs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Coefficients	Estimate	Std. Error	t value	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(&gt;|t|)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(Intercept)		10.565	1.903		5.554		5.80e-07***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Gap			2.864		0.437		6.555		1.11e-08***	</a:t>
            </a:r>
          </a:p>
          <a:p>
            <a:pPr marL="0" indent="0">
              <a:buNone/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Expert_Pepper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15.222	2.554		5.964		1.17e-07***</a:t>
            </a:r>
          </a:p>
          <a:p>
            <a:pPr marL="0" indent="0">
              <a:buNone/>
            </a:pP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Gap:Expert_Pepper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-4.201	0.579		-7.250	6.77e-10***	</a:t>
            </a:r>
          </a:p>
          <a:p>
            <a:pPr marL="0" indent="0">
              <a:buNone/>
            </a:pPr>
            <a:endParaRPr lang="en-US" dirty="0"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cs typeface="Courier New" panose="02070309020205020404" pitchFamily="49" charset="0"/>
              </a:rPr>
              <a:t>Next we plot the interaction to visualize the relationship…</a:t>
            </a:r>
          </a:p>
        </p:txBody>
      </p:sp>
    </p:spTree>
    <p:extLst>
      <p:ext uri="{BB962C8B-B14F-4D97-AF65-F5344CB8AC3E}">
        <p14:creationId xmlns:p14="http://schemas.microsoft.com/office/powerpoint/2010/main" val="1034708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A346FCF-D964-4139-8429-8181DA2E9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69" y="0"/>
            <a:ext cx="9468820" cy="68580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AF0E86D-D95C-4841-8B42-DAC1076EBAAC}"/>
              </a:ext>
            </a:extLst>
          </p:cNvPr>
          <p:cNvCxnSpPr/>
          <p:nvPr/>
        </p:nvCxnSpPr>
        <p:spPr>
          <a:xfrm flipH="1">
            <a:off x="9020432" y="1655805"/>
            <a:ext cx="1606379" cy="210065"/>
          </a:xfrm>
          <a:prstGeom prst="straightConnector1">
            <a:avLst/>
          </a:prstGeom>
          <a:ln w="28575">
            <a:solidFill>
              <a:srgbClr val="03BF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62B1DA7-DA3E-40AE-9422-9B24C3EAB7BD}"/>
              </a:ext>
            </a:extLst>
          </p:cNvPr>
          <p:cNvSpPr txBox="1"/>
          <p:nvPr/>
        </p:nvSpPr>
        <p:spPr>
          <a:xfrm>
            <a:off x="10503243" y="1037968"/>
            <a:ext cx="154651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DCACE"/>
                </a:solidFill>
              </a:rPr>
              <a:t>Just from </a:t>
            </a:r>
          </a:p>
          <a:p>
            <a:r>
              <a:rPr lang="en-US" dirty="0">
                <a:solidFill>
                  <a:srgbClr val="3DCACE"/>
                </a:solidFill>
              </a:rPr>
              <a:t>inspecting the</a:t>
            </a:r>
          </a:p>
          <a:p>
            <a:r>
              <a:rPr lang="en-US" dirty="0">
                <a:solidFill>
                  <a:srgbClr val="3DCACE"/>
                </a:solidFill>
              </a:rPr>
              <a:t>graph, we can </a:t>
            </a:r>
          </a:p>
          <a:p>
            <a:r>
              <a:rPr lang="en-US" dirty="0">
                <a:solidFill>
                  <a:srgbClr val="3DCACE"/>
                </a:solidFill>
              </a:rPr>
              <a:t>see a clear</a:t>
            </a:r>
          </a:p>
          <a:p>
            <a:r>
              <a:rPr lang="en-US" dirty="0">
                <a:solidFill>
                  <a:srgbClr val="3DCACE"/>
                </a:solidFill>
              </a:rPr>
              <a:t>interaction </a:t>
            </a:r>
          </a:p>
          <a:p>
            <a:r>
              <a:rPr lang="en-US" dirty="0">
                <a:solidFill>
                  <a:srgbClr val="3DCACE"/>
                </a:solidFill>
              </a:rPr>
              <a:t>where the </a:t>
            </a:r>
          </a:p>
          <a:p>
            <a:r>
              <a:rPr lang="en-US" dirty="0">
                <a:solidFill>
                  <a:srgbClr val="3DCACE"/>
                </a:solidFill>
              </a:rPr>
              <a:t>relationship </a:t>
            </a:r>
          </a:p>
          <a:p>
            <a:r>
              <a:rPr lang="en-US" dirty="0">
                <a:solidFill>
                  <a:srgbClr val="3DCACE"/>
                </a:solidFill>
              </a:rPr>
              <a:t>b/w age gap</a:t>
            </a:r>
          </a:p>
          <a:p>
            <a:r>
              <a:rPr lang="en-US" dirty="0">
                <a:solidFill>
                  <a:srgbClr val="3DCACE"/>
                </a:solidFill>
              </a:rPr>
              <a:t>and length</a:t>
            </a:r>
          </a:p>
          <a:p>
            <a:r>
              <a:rPr lang="en-US" dirty="0">
                <a:solidFill>
                  <a:srgbClr val="3DCACE"/>
                </a:solidFill>
              </a:rPr>
              <a:t>of couples’</a:t>
            </a:r>
          </a:p>
          <a:p>
            <a:r>
              <a:rPr lang="en-US" dirty="0">
                <a:solidFill>
                  <a:srgbClr val="3DCACE"/>
                </a:solidFill>
              </a:rPr>
              <a:t>relationships</a:t>
            </a:r>
          </a:p>
          <a:p>
            <a:r>
              <a:rPr lang="en-US" dirty="0">
                <a:solidFill>
                  <a:srgbClr val="3DCACE"/>
                </a:solidFill>
              </a:rPr>
              <a:t>appears to be</a:t>
            </a:r>
          </a:p>
          <a:p>
            <a:r>
              <a:rPr lang="en-US" dirty="0">
                <a:solidFill>
                  <a:srgbClr val="3DCACE"/>
                </a:solidFill>
              </a:rPr>
              <a:t>impacted by </a:t>
            </a:r>
          </a:p>
          <a:p>
            <a:r>
              <a:rPr lang="en-US" dirty="0">
                <a:solidFill>
                  <a:srgbClr val="3DCACE"/>
                </a:solidFill>
              </a:rPr>
              <a:t>which love</a:t>
            </a:r>
          </a:p>
          <a:p>
            <a:r>
              <a:rPr lang="en-US" dirty="0">
                <a:solidFill>
                  <a:srgbClr val="3DCACE"/>
                </a:solidFill>
              </a:rPr>
              <a:t>expert they </a:t>
            </a:r>
          </a:p>
          <a:p>
            <a:r>
              <a:rPr lang="en-US" dirty="0">
                <a:solidFill>
                  <a:srgbClr val="3DCACE"/>
                </a:solidFill>
              </a:rPr>
              <a:t>worked with</a:t>
            </a:r>
          </a:p>
        </p:txBody>
      </p:sp>
    </p:spTree>
    <p:extLst>
      <p:ext uri="{BB962C8B-B14F-4D97-AF65-F5344CB8AC3E}">
        <p14:creationId xmlns:p14="http://schemas.microsoft.com/office/powerpoint/2010/main" val="740296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799E2-5133-417D-962D-13186A15A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Georgia" panose="02040502050405020303" pitchFamily="18" charset="0"/>
              </a:rPr>
              <a:t>Interpretation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72478-F042-4A8B-9643-F1D638AEC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7837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3"/>
                </a:solidFill>
              </a:rPr>
              <a:t>Intercept</a:t>
            </a:r>
            <a:r>
              <a:rPr lang="en-US" dirty="0">
                <a:solidFill>
                  <a:schemeClr val="accent3"/>
                </a:solidFill>
              </a:rPr>
              <a:t>: When couples work with Dr. Coles and have 0 years of age gap, their expected relationship duration is 10.56 months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6"/>
                </a:solidFill>
              </a:rPr>
              <a:t>Gap: </a:t>
            </a:r>
            <a:r>
              <a:rPr lang="en-US" dirty="0">
                <a:solidFill>
                  <a:schemeClr val="accent6"/>
                </a:solidFill>
              </a:rPr>
              <a:t>For each one year increase in age gap, there is an associated 2.86 month increase in relationship duration for couples who work with Dr. Coles</a:t>
            </a:r>
            <a:endParaRPr lang="en-US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US" b="1" dirty="0"/>
              <a:t>Expert_Pepper: </a:t>
            </a:r>
            <a:r>
              <a:rPr lang="en-US" dirty="0"/>
              <a:t>When there is no age gap and couples work with Dr. Pepper, the expected relationship duration is 15.22 </a:t>
            </a:r>
            <a:r>
              <a:rPr lang="en-US" sz="2700" dirty="0"/>
              <a:t>months</a:t>
            </a:r>
            <a:r>
              <a:rPr lang="en-US" dirty="0"/>
              <a:t> </a:t>
            </a:r>
            <a:r>
              <a:rPr lang="en-US" sz="2700" dirty="0"/>
              <a:t>higher</a:t>
            </a:r>
            <a:r>
              <a:rPr lang="en-US" dirty="0"/>
              <a:t> than with Dr. Coles</a:t>
            </a:r>
            <a:endParaRPr lang="en-US" b="1" dirty="0"/>
          </a:p>
          <a:p>
            <a:pPr marL="0" indent="0">
              <a:buNone/>
            </a:pPr>
            <a:r>
              <a:rPr lang="en-US" b="1" dirty="0">
                <a:solidFill>
                  <a:schemeClr val="accent4"/>
                </a:solidFill>
              </a:rPr>
              <a:t>Interaction: </a:t>
            </a:r>
            <a:r>
              <a:rPr lang="en-US" dirty="0">
                <a:solidFill>
                  <a:schemeClr val="accent4"/>
                </a:solidFill>
              </a:rPr>
              <a:t>The effect of age gap on the length of couples’ relationships decreases by 4.20 months when couples’ work with Dr. Pepper compared to when they work with Dr. Coles</a:t>
            </a:r>
          </a:p>
          <a:p>
            <a:pPr marL="0" indent="0">
              <a:buNone/>
            </a:pPr>
            <a:r>
              <a:rPr lang="en-US" sz="2600" i="1" dirty="0">
                <a:solidFill>
                  <a:schemeClr val="accent1"/>
                </a:solidFill>
              </a:rPr>
              <a:t>In other words, age gap has differential associations with the length of couples’ relationships, depending on which “Love Expert” they worked with on the show</a:t>
            </a:r>
          </a:p>
        </p:txBody>
      </p:sp>
    </p:spTree>
    <p:extLst>
      <p:ext uri="{BB962C8B-B14F-4D97-AF65-F5344CB8AC3E}">
        <p14:creationId xmlns:p14="http://schemas.microsoft.com/office/powerpoint/2010/main" val="15798609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63049C7E-0197-F54B-8C2D-84A4FF01EB4A}"/>
              </a:ext>
            </a:extLst>
          </p:cNvPr>
          <p:cNvSpPr txBox="1"/>
          <p:nvPr/>
        </p:nvSpPr>
        <p:spPr>
          <a:xfrm>
            <a:off x="838199" y="1488831"/>
            <a:ext cx="8223739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To make </a:t>
            </a:r>
            <a:r>
              <a:rPr lang="en-US" sz="3600" i="1" dirty="0"/>
              <a:t>b</a:t>
            </a:r>
            <a:r>
              <a:rPr lang="en-US" sz="3600" i="1" baseline="-25000" dirty="0"/>
              <a:t>1</a:t>
            </a:r>
            <a:r>
              <a:rPr lang="en-US" sz="3600" dirty="0"/>
              <a:t> and </a:t>
            </a:r>
            <a:r>
              <a:rPr lang="en-US" sz="3600" i="1" dirty="0"/>
              <a:t>b</a:t>
            </a:r>
            <a:r>
              <a:rPr lang="en-US" sz="3600" i="1" baseline="-25000" dirty="0"/>
              <a:t>2</a:t>
            </a:r>
            <a:r>
              <a:rPr lang="en-US" sz="3600" dirty="0"/>
              <a:t> more meaningful, we can shift the center of the predictor/moderator</a:t>
            </a:r>
          </a:p>
          <a:p>
            <a:endParaRPr lang="en-US" sz="1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E.g., we can mean center the variables which makes </a:t>
            </a:r>
            <a:r>
              <a:rPr lang="en-US" sz="3200" i="1" dirty="0"/>
              <a:t>b</a:t>
            </a:r>
            <a:r>
              <a:rPr lang="en-US" sz="3200" i="1" baseline="-25000" dirty="0"/>
              <a:t>1</a:t>
            </a:r>
            <a:r>
              <a:rPr lang="en-US" sz="3200" dirty="0"/>
              <a:t> and </a:t>
            </a:r>
            <a:r>
              <a:rPr lang="en-US" sz="3200" i="1" dirty="0"/>
              <a:t>b</a:t>
            </a:r>
            <a:r>
              <a:rPr lang="en-US" sz="3200" i="1" baseline="-25000" dirty="0"/>
              <a:t>2</a:t>
            </a:r>
            <a:r>
              <a:rPr lang="en-US" sz="3200" dirty="0"/>
              <a:t> the effect of the predictor/moderator when the other is at its mean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/>
              <a:t>This is the </a:t>
            </a:r>
            <a:r>
              <a:rPr lang="en-US" sz="3200" i="1" dirty="0">
                <a:solidFill>
                  <a:schemeClr val="accent6"/>
                </a:solidFill>
              </a:rPr>
              <a:t>conditional effect </a:t>
            </a:r>
            <a:r>
              <a:rPr lang="en-US" sz="3200" dirty="0"/>
              <a:t>of the variable at the other variable’s mean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8A9AE70-DB85-DD43-B6D7-F0CFED624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81493" cy="112370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More about </a:t>
            </a:r>
            <a:r>
              <a:rPr lang="en-US" sz="4000" b="1" i="1" dirty="0">
                <a:solidFill>
                  <a:srgbClr val="1D4C50"/>
                </a:solidFill>
                <a:latin typeface="Georgia" panose="02040502050405020303" pitchFamily="18" charset="0"/>
              </a:rPr>
              <a:t>interpretation</a:t>
            </a:r>
            <a:endParaRPr lang="en-US" sz="4000" b="1" dirty="0">
              <a:solidFill>
                <a:srgbClr val="1D4C50"/>
              </a:solidFill>
              <a:latin typeface="Georgia" panose="020405020504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AE4224-B78C-204F-AA65-537B4DA0EE86}"/>
              </a:ext>
            </a:extLst>
          </p:cNvPr>
          <p:cNvSpPr txBox="1"/>
          <p:nvPr/>
        </p:nvSpPr>
        <p:spPr>
          <a:xfrm>
            <a:off x="9401451" y="3769530"/>
            <a:ext cx="26401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The conditional effect means the effect conditional on the other variable being a certain value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7A0B125-2268-E04D-A452-F9E7A095AFB9}"/>
              </a:ext>
            </a:extLst>
          </p:cNvPr>
          <p:cNvCxnSpPr>
            <a:cxnSpLocks/>
          </p:cNvCxnSpPr>
          <p:nvPr/>
        </p:nvCxnSpPr>
        <p:spPr>
          <a:xfrm flipH="1">
            <a:off x="6494585" y="4923692"/>
            <a:ext cx="2801815" cy="480646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026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63049C7E-0197-F54B-8C2D-84A4FF01EB4A}"/>
              </a:ext>
            </a:extLst>
          </p:cNvPr>
          <p:cNvSpPr txBox="1"/>
          <p:nvPr/>
        </p:nvSpPr>
        <p:spPr>
          <a:xfrm>
            <a:off x="838198" y="1574475"/>
            <a:ext cx="101814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There are several similarities (and ultimately are the same) with some minor differences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8A9AE70-DB85-DD43-B6D7-F0CFED624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4"/>
            <a:ext cx="10181493" cy="1480739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Difference between </a:t>
            </a:r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Regression 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and</a:t>
            </a:r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 </a:t>
            </a:r>
            <a:r>
              <a:rPr lang="en-US" sz="4000" b="1" dirty="0">
                <a:solidFill>
                  <a:schemeClr val="accent6"/>
                </a:solidFill>
                <a:latin typeface="Georgia" panose="02040502050405020303" pitchFamily="18" charset="0"/>
              </a:rPr>
              <a:t>ANOVA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DCC3C3-B572-F14E-9DE9-BDAC1E9508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7917" t="15926" r="7916" b="13241"/>
          <a:stretch/>
        </p:blipFill>
        <p:spPr>
          <a:xfrm rot="5400000">
            <a:off x="7108560" y="1709514"/>
            <a:ext cx="4489976" cy="5400673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F022F7-02E3-934E-B276-46352082B0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611" t="16475" r="51805" b="10193"/>
          <a:stretch/>
        </p:blipFill>
        <p:spPr>
          <a:xfrm rot="5400000">
            <a:off x="1085901" y="1623309"/>
            <a:ext cx="4505220" cy="555783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10538C-F3AA-E647-A414-5135E5CAA42F}"/>
              </a:ext>
            </a:extLst>
          </p:cNvPr>
          <p:cNvSpPr txBox="1"/>
          <p:nvPr/>
        </p:nvSpPr>
        <p:spPr>
          <a:xfrm rot="16200000">
            <a:off x="-476393" y="4276452"/>
            <a:ext cx="1536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Regression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A1F96E-3706-8245-AAAC-9447F3B5420E}"/>
              </a:ext>
            </a:extLst>
          </p:cNvPr>
          <p:cNvSpPr txBox="1"/>
          <p:nvPr/>
        </p:nvSpPr>
        <p:spPr>
          <a:xfrm rot="16200000">
            <a:off x="5872678" y="4171395"/>
            <a:ext cx="1099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ANOVA</a:t>
            </a:r>
          </a:p>
        </p:txBody>
      </p:sp>
    </p:spTree>
    <p:extLst>
      <p:ext uri="{BB962C8B-B14F-4D97-AF65-F5344CB8AC3E}">
        <p14:creationId xmlns:p14="http://schemas.microsoft.com/office/powerpoint/2010/main" val="37761110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63049C7E-0197-F54B-8C2D-84A4FF01EB4A}"/>
              </a:ext>
            </a:extLst>
          </p:cNvPr>
          <p:cNvSpPr txBox="1"/>
          <p:nvPr/>
        </p:nvSpPr>
        <p:spPr>
          <a:xfrm>
            <a:off x="838198" y="1574475"/>
            <a:ext cx="101814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There are several similarities (and ultimately are the same) with some minor differences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DCC3C3-B572-F14E-9DE9-BDAC1E9508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7917" t="15926" r="7916" b="13241"/>
          <a:stretch/>
        </p:blipFill>
        <p:spPr>
          <a:xfrm rot="5400000">
            <a:off x="7108560" y="1709514"/>
            <a:ext cx="4489976" cy="5400673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F022F7-02E3-934E-B276-46352082B0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611" t="16475" r="51805" b="10193"/>
          <a:stretch/>
        </p:blipFill>
        <p:spPr>
          <a:xfrm rot="5400000">
            <a:off x="1085901" y="1623309"/>
            <a:ext cx="4505220" cy="555783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10538C-F3AA-E647-A414-5135E5CAA42F}"/>
              </a:ext>
            </a:extLst>
          </p:cNvPr>
          <p:cNvSpPr txBox="1"/>
          <p:nvPr/>
        </p:nvSpPr>
        <p:spPr>
          <a:xfrm rot="16200000">
            <a:off x="-476393" y="4276452"/>
            <a:ext cx="1536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Regression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A1F96E-3706-8245-AAAC-9447F3B5420E}"/>
              </a:ext>
            </a:extLst>
          </p:cNvPr>
          <p:cNvSpPr txBox="1"/>
          <p:nvPr/>
        </p:nvSpPr>
        <p:spPr>
          <a:xfrm rot="16200000">
            <a:off x="5872678" y="4171395"/>
            <a:ext cx="1099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ANOVA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972754-D87F-7549-B7B8-BE9EE6AD2D55}"/>
              </a:ext>
            </a:extLst>
          </p:cNvPr>
          <p:cNvSpPr txBox="1"/>
          <p:nvPr/>
        </p:nvSpPr>
        <p:spPr>
          <a:xfrm>
            <a:off x="8103636" y="5295336"/>
            <a:ext cx="2916055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Effect Coding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433711-B373-8C4C-81D1-58564D813A2A}"/>
              </a:ext>
            </a:extLst>
          </p:cNvPr>
          <p:cNvSpPr txBox="1"/>
          <p:nvPr/>
        </p:nvSpPr>
        <p:spPr>
          <a:xfrm>
            <a:off x="1763289" y="5285358"/>
            <a:ext cx="3371564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Dummy Coding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56C7603-02EE-0546-A74A-BC6D38055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4"/>
            <a:ext cx="10181493" cy="1480739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Difference between </a:t>
            </a:r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Regression 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and</a:t>
            </a:r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 </a:t>
            </a:r>
            <a:r>
              <a:rPr lang="en-US" sz="4000" b="1" dirty="0">
                <a:solidFill>
                  <a:schemeClr val="accent6"/>
                </a:solidFill>
                <a:latin typeface="Georgia" panose="02040502050405020303" pitchFamily="18" charset="0"/>
              </a:rPr>
              <a:t>ANOVA</a:t>
            </a:r>
          </a:p>
        </p:txBody>
      </p:sp>
    </p:spTree>
    <p:extLst>
      <p:ext uri="{BB962C8B-B14F-4D97-AF65-F5344CB8AC3E}">
        <p14:creationId xmlns:p14="http://schemas.microsoft.com/office/powerpoint/2010/main" val="11107110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63049C7E-0197-F54B-8C2D-84A4FF01EB4A}"/>
              </a:ext>
            </a:extLst>
          </p:cNvPr>
          <p:cNvSpPr txBox="1"/>
          <p:nvPr/>
        </p:nvSpPr>
        <p:spPr>
          <a:xfrm>
            <a:off x="838199" y="1845449"/>
            <a:ext cx="10181493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Lots of information we can glean from a model with an interaction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But much of it relies on p-values and can get excessive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Almost always, a figure can highlight all the important factors more easily, simply, and clearly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dirty="0"/>
              <a:t>A figure with some specific details is usually the best way to interpret it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When you have two numeric variables interacting, using the Johnson-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Neyman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approach is great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8A9AE70-DB85-DD43-B6D7-F0CFED624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81493" cy="112370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Probing an Interaction</a:t>
            </a:r>
            <a:endParaRPr lang="en-US" sz="4000" b="1" dirty="0">
              <a:solidFill>
                <a:srgbClr val="1D4C50"/>
              </a:solidFill>
              <a:latin typeface="Georgia" panose="020405020504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5C3F9D-0600-084F-B1F0-F2FF7D70B6D3}"/>
              </a:ext>
            </a:extLst>
          </p:cNvPr>
          <p:cNvSpPr txBox="1"/>
          <p:nvPr/>
        </p:nvSpPr>
        <p:spPr>
          <a:xfrm>
            <a:off x="838198" y="1304165"/>
            <a:ext cx="3011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Lots of info, what to focus on?</a:t>
            </a:r>
          </a:p>
        </p:txBody>
      </p:sp>
    </p:spTree>
    <p:extLst>
      <p:ext uri="{BB962C8B-B14F-4D97-AF65-F5344CB8AC3E}">
        <p14:creationId xmlns:p14="http://schemas.microsoft.com/office/powerpoint/2010/main" val="40574384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CF8AE4-CBD7-B54F-BEAB-199E52CC3A6F}"/>
              </a:ext>
            </a:extLst>
          </p:cNvPr>
          <p:cNvSpPr/>
          <p:nvPr/>
        </p:nvSpPr>
        <p:spPr>
          <a:xfrm>
            <a:off x="648194" y="1488833"/>
            <a:ext cx="3603172" cy="3822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8A9AE70-DB85-DD43-B6D7-F0CFED624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81493" cy="112370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More about </a:t>
            </a:r>
            <a:r>
              <a:rPr lang="en-US" sz="4000" b="1" i="1" dirty="0">
                <a:solidFill>
                  <a:schemeClr val="accent6"/>
                </a:solidFill>
                <a:latin typeface="Georgia" panose="02040502050405020303" pitchFamily="18" charset="0"/>
              </a:rPr>
              <a:t>Conditional Effects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993748-3665-944E-9EE4-3DFA22D1A146}"/>
              </a:ext>
            </a:extLst>
          </p:cNvPr>
          <p:cNvSpPr txBox="1"/>
          <p:nvPr/>
        </p:nvSpPr>
        <p:spPr>
          <a:xfrm>
            <a:off x="1722658" y="1488833"/>
            <a:ext cx="1454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/>
                </a:solidFill>
              </a:rPr>
              <a:t>Numeric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7F3CAE-189C-2B41-B19D-45854804B83C}"/>
              </a:ext>
            </a:extLst>
          </p:cNvPr>
          <p:cNvSpPr txBox="1"/>
          <p:nvPr/>
        </p:nvSpPr>
        <p:spPr>
          <a:xfrm>
            <a:off x="780992" y="5640780"/>
            <a:ext cx="1029590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Johnson-</a:t>
            </a:r>
            <a:r>
              <a:rPr lang="en-US" sz="2400" i="1" dirty="0" err="1"/>
              <a:t>Neyman</a:t>
            </a:r>
            <a:r>
              <a:rPr lang="en-US" sz="2400" i="1" dirty="0"/>
              <a:t> Technique </a:t>
            </a:r>
            <a:r>
              <a:rPr lang="en-US" sz="2400" dirty="0"/>
              <a:t>does this many times looking for areas of significant differences and non-significant ones (for numeric interactions)</a:t>
            </a:r>
          </a:p>
          <a:p>
            <a:r>
              <a:rPr lang="en-US" sz="1400" dirty="0">
                <a:hlinkClick r:id="rId3"/>
              </a:rPr>
              <a:t>https://cran.r-project.org/web/packages/interactions/vignettes/interactions.html#simple_slopes_analysis_and_johnson-neyman_intervals</a:t>
            </a:r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D0209D-8BC7-D94F-84A0-26AA2CC990B9}"/>
              </a:ext>
            </a:extLst>
          </p:cNvPr>
          <p:cNvSpPr txBox="1"/>
          <p:nvPr/>
        </p:nvSpPr>
        <p:spPr>
          <a:xfrm>
            <a:off x="814448" y="2212905"/>
            <a:ext cx="32350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</a:rPr>
              <a:t>We can center a variable around any value and test if the conditional effect is different than zero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4FBE74-13A7-574B-A7EC-484C84F1045B}"/>
              </a:ext>
            </a:extLst>
          </p:cNvPr>
          <p:cNvSpPr txBox="1"/>
          <p:nvPr/>
        </p:nvSpPr>
        <p:spPr>
          <a:xfrm>
            <a:off x="960416" y="4151897"/>
            <a:ext cx="3235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E.g., what is the effect of hearing loss on income when age is 20? How about 40? 60?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151047-2530-4647-B683-E6B88725F3B3}"/>
              </a:ext>
            </a:extLst>
          </p:cNvPr>
          <p:cNvGrpSpPr/>
          <p:nvPr/>
        </p:nvGrpSpPr>
        <p:grpSpPr>
          <a:xfrm>
            <a:off x="4361707" y="1488831"/>
            <a:ext cx="3603172" cy="3822246"/>
            <a:chOff x="4361707" y="1488831"/>
            <a:chExt cx="3603172" cy="382224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355307-51A6-6648-8479-7600EEF10CC0}"/>
                </a:ext>
              </a:extLst>
            </p:cNvPr>
            <p:cNvSpPr/>
            <p:nvPr/>
          </p:nvSpPr>
          <p:spPr>
            <a:xfrm>
              <a:off x="4361707" y="1488832"/>
              <a:ext cx="3603172" cy="382224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B349B8C-5816-2B4A-99EA-B0EC5E4D8D9B}"/>
                </a:ext>
              </a:extLst>
            </p:cNvPr>
            <p:cNvSpPr txBox="1"/>
            <p:nvPr/>
          </p:nvSpPr>
          <p:spPr>
            <a:xfrm>
              <a:off x="5067792" y="1488831"/>
              <a:ext cx="21672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2"/>
                  </a:solidFill>
                </a:rPr>
                <a:t>Dichotomous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7D0540F-0E27-564B-9990-EFA00D7E4B88}"/>
                </a:ext>
              </a:extLst>
            </p:cNvPr>
            <p:cNvSpPr txBox="1"/>
            <p:nvPr/>
          </p:nvSpPr>
          <p:spPr>
            <a:xfrm>
              <a:off x="4516088" y="2212903"/>
              <a:ext cx="32350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2"/>
                  </a:solidFill>
                </a:rPr>
                <a:t>We can switch the reference group by centering it with -1 (if coded 0 and 1)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84C60F4-D876-7546-AB61-A64B26324CAD}"/>
                </a:ext>
              </a:extLst>
            </p:cNvPr>
            <p:cNvSpPr txBox="1"/>
            <p:nvPr/>
          </p:nvSpPr>
          <p:spPr>
            <a:xfrm>
              <a:off x="4614247" y="3874898"/>
              <a:ext cx="323503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</a:rPr>
                <a:t>E.g., what is the effect of age on heart disease when the person is a smoker? What about if they aren’t?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C8D8B6F-C7AF-ED40-9D27-566D31BBB2A9}"/>
              </a:ext>
            </a:extLst>
          </p:cNvPr>
          <p:cNvGrpSpPr/>
          <p:nvPr/>
        </p:nvGrpSpPr>
        <p:grpSpPr>
          <a:xfrm>
            <a:off x="8054183" y="1488831"/>
            <a:ext cx="3660103" cy="3822245"/>
            <a:chOff x="8054183" y="1488831"/>
            <a:chExt cx="3660103" cy="382224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17A9348-C5D4-F44F-B9C6-B1C89607C8B1}"/>
                </a:ext>
              </a:extLst>
            </p:cNvPr>
            <p:cNvSpPr/>
            <p:nvPr/>
          </p:nvSpPr>
          <p:spPr>
            <a:xfrm>
              <a:off x="8054183" y="1488831"/>
              <a:ext cx="3603172" cy="382224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0B5DB0-F10C-1549-8237-9B99DBB1A971}"/>
                </a:ext>
              </a:extLst>
            </p:cNvPr>
            <p:cNvSpPr txBox="1"/>
            <p:nvPr/>
          </p:nvSpPr>
          <p:spPr>
            <a:xfrm>
              <a:off x="8521963" y="1488831"/>
              <a:ext cx="27601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2"/>
                  </a:solidFill>
                </a:rPr>
                <a:t>Multi-Categorical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22007A4-87B0-0647-927A-CD229DBC2534}"/>
                </a:ext>
              </a:extLst>
            </p:cNvPr>
            <p:cNvSpPr txBox="1"/>
            <p:nvPr/>
          </p:nvSpPr>
          <p:spPr>
            <a:xfrm>
              <a:off x="8266716" y="2212903"/>
              <a:ext cx="323503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2"/>
                  </a:solidFill>
                </a:rPr>
                <a:t>Like dichotomous, we can switch the reference group by subtracting the value of the group (for group = 2 use -2)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B85AE7F-ED2A-D84B-810D-949AD160BEFA}"/>
                </a:ext>
              </a:extLst>
            </p:cNvPr>
            <p:cNvSpPr txBox="1"/>
            <p:nvPr/>
          </p:nvSpPr>
          <p:spPr>
            <a:xfrm>
              <a:off x="8479249" y="4134893"/>
              <a:ext cx="3235037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dirty="0">
                  <a:solidFill>
                    <a:schemeClr val="bg2"/>
                  </a:solidFill>
                </a:rPr>
                <a:t>E.g., what is the effect of liberal views on voting behavior when the individual is black? Asian-American?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00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8A9AE70-DB85-DD43-B6D7-F0CFED624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241479" cy="1123706"/>
          </a:xfrm>
        </p:spPr>
        <p:txBody>
          <a:bodyPr>
            <a:noAutofit/>
          </a:bodyPr>
          <a:lstStyle/>
          <a:p>
            <a:r>
              <a:rPr lang="en-US" sz="3100" b="1" dirty="0">
                <a:solidFill>
                  <a:schemeClr val="accent1"/>
                </a:solidFill>
                <a:latin typeface="Georgia" panose="02040502050405020303" pitchFamily="18" charset="0"/>
              </a:rPr>
              <a:t>Issues with Detecting/Interpreting an Interaction</a:t>
            </a:r>
            <a:endParaRPr lang="en-US" sz="3100" b="1" i="1" dirty="0">
              <a:solidFill>
                <a:schemeClr val="accent6"/>
              </a:solidFill>
              <a:latin typeface="Georgia" panose="020405020504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B28CB2-4892-314A-A057-A297A200BDE0}"/>
              </a:ext>
            </a:extLst>
          </p:cNvPr>
          <p:cNvSpPr txBox="1"/>
          <p:nvPr/>
        </p:nvSpPr>
        <p:spPr>
          <a:xfrm>
            <a:off x="838199" y="1119499"/>
            <a:ext cx="4338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Interactions are difficult to accurately detect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4EC30A-E4EF-2844-93F8-B85602251CAE}"/>
              </a:ext>
            </a:extLst>
          </p:cNvPr>
          <p:cNvSpPr txBox="1"/>
          <p:nvPr/>
        </p:nvSpPr>
        <p:spPr>
          <a:xfrm>
            <a:off x="838199" y="1838555"/>
            <a:ext cx="9473427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It is </a:t>
            </a:r>
            <a:r>
              <a:rPr lang="en-US" sz="3200" dirty="0">
                <a:solidFill>
                  <a:schemeClr val="accent6"/>
                </a:solidFill>
              </a:rPr>
              <a:t>low powered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Easier to detect in experiments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Is it </a:t>
            </a:r>
            <a:r>
              <a:rPr lang="en-US" sz="3200" dirty="0">
                <a:solidFill>
                  <a:schemeClr val="accent5"/>
                </a:solidFill>
              </a:rPr>
              <a:t>curvilinear or interacting</a:t>
            </a:r>
            <a:r>
              <a:rPr lang="en-US" sz="3200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4"/>
                </a:solidFill>
              </a:rPr>
              <a:t>Transformations of Y </a:t>
            </a:r>
            <a:r>
              <a:rPr lang="en-US" sz="3200" dirty="0"/>
              <a:t>can greatly impact an interaction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/>
                </a:solidFill>
              </a:rPr>
              <a:t>No “main effects” </a:t>
            </a:r>
            <a:r>
              <a:rPr lang="en-US" sz="3200" dirty="0"/>
              <a:t>in model like in ANOVA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3"/>
                </a:solidFill>
              </a:rPr>
              <a:t>Myths Get Busted (i.e., the truth is stated below)</a:t>
            </a:r>
            <a:r>
              <a:rPr lang="en-US" sz="32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Don’t need to mean-center predictors in interaction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Don’t need to build model hierarchically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Don’t need to categorize variables in interaction</a:t>
            </a:r>
          </a:p>
        </p:txBody>
      </p:sp>
    </p:spTree>
    <p:extLst>
      <p:ext uri="{BB962C8B-B14F-4D97-AF65-F5344CB8AC3E}">
        <p14:creationId xmlns:p14="http://schemas.microsoft.com/office/powerpoint/2010/main" val="226517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4C5EF-04C6-9843-A223-3160AD473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81493" cy="112370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The </a:t>
            </a:r>
            <a:r>
              <a:rPr lang="en-US" sz="4000" b="1" i="1" dirty="0">
                <a:solidFill>
                  <a:schemeClr val="accent1"/>
                </a:solidFill>
                <a:latin typeface="Georgia" panose="02040502050405020303" pitchFamily="18" charset="0"/>
              </a:rPr>
              <a:t>Symmetry</a:t>
            </a:r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 of Interaction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238556-9D9D-B64C-8776-058F3718A838}"/>
              </a:ext>
            </a:extLst>
          </p:cNvPr>
          <p:cNvSpPr txBox="1"/>
          <p:nvPr/>
        </p:nvSpPr>
        <p:spPr>
          <a:xfrm>
            <a:off x="5928945" y="1807919"/>
            <a:ext cx="5574324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Either variable can be considered the </a:t>
            </a:r>
            <a:r>
              <a:rPr lang="en-US" sz="3200" dirty="0">
                <a:solidFill>
                  <a:schemeClr val="accent5"/>
                </a:solidFill>
              </a:rPr>
              <a:t>“predictor”</a:t>
            </a:r>
            <a:r>
              <a:rPr lang="en-US" sz="3200" dirty="0"/>
              <a:t> and the </a:t>
            </a:r>
            <a:r>
              <a:rPr lang="en-US" sz="3200" dirty="0">
                <a:solidFill>
                  <a:schemeClr val="accent4"/>
                </a:solidFill>
              </a:rPr>
              <a:t>“moderator”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Usually depends on the research question/story to be told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The interpretation still means the same thing but can sound very different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905E9C-49F0-0441-9EA7-FDDB48105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" y="1807919"/>
            <a:ext cx="5219114" cy="434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644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BE8DB-2AA9-47FA-B1E6-85F4C8619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Georgia" panose="02040502050405020303" pitchFamily="18" charset="0"/>
              </a:rPr>
              <a:t>Read More Here!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03D29-B8AB-4E5B-B13E-79CDC3383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Interpreting Interaction Effects: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https://www.theanalysisfactor.com/interpreting-interactions-in-regression/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Interactions between Categorical and Continuous Variables: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https://www.theanalysisfactor.com/interactions-categorical-and-continuous-variables/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Simple Slopes Analysis and Johnson </a:t>
            </a:r>
            <a:r>
              <a:rPr lang="en-US" dirty="0" err="1"/>
              <a:t>Neyman</a:t>
            </a:r>
            <a:r>
              <a:rPr lang="en-US" dirty="0"/>
              <a:t> Intervals in R: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https://cran.r-project.org/web/packages/interactions/vignettes/interactions.html#simple_slopes_analysis_and_johnson-neyman_intervals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5498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95612F-4EDF-EA42-9999-5400132AA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88" y="0"/>
            <a:ext cx="6119812" cy="68996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41EF6D-D48B-7945-97E3-C0E088455771}"/>
              </a:ext>
            </a:extLst>
          </p:cNvPr>
          <p:cNvSpPr txBox="1"/>
          <p:nvPr/>
        </p:nvSpPr>
        <p:spPr>
          <a:xfrm>
            <a:off x="828675" y="2357437"/>
            <a:ext cx="47577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dirty="0"/>
              <a:t>Don’t fall for all their tricks!</a:t>
            </a:r>
          </a:p>
        </p:txBody>
      </p:sp>
    </p:spTree>
    <p:extLst>
      <p:ext uri="{BB962C8B-B14F-4D97-AF65-F5344CB8AC3E}">
        <p14:creationId xmlns:p14="http://schemas.microsoft.com/office/powerpoint/2010/main" val="19013483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C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B1B889-9467-6A4E-95B6-0568B9DD0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038" y="0"/>
            <a:ext cx="10285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87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4C5EF-04C6-9843-A223-3160AD473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81493" cy="112370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The </a:t>
            </a:r>
            <a:r>
              <a:rPr lang="en-US" sz="4000" b="1" i="1" dirty="0">
                <a:solidFill>
                  <a:schemeClr val="accent1"/>
                </a:solidFill>
                <a:latin typeface="Georgia" panose="02040502050405020303" pitchFamily="18" charset="0"/>
              </a:rPr>
              <a:t>Symmetry</a:t>
            </a:r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 of Interaction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238556-9D9D-B64C-8776-058F3718A838}"/>
              </a:ext>
            </a:extLst>
          </p:cNvPr>
          <p:cNvSpPr txBox="1"/>
          <p:nvPr/>
        </p:nvSpPr>
        <p:spPr>
          <a:xfrm>
            <a:off x="5928945" y="1807919"/>
            <a:ext cx="5574324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Either variable can be considered the </a:t>
            </a:r>
            <a:r>
              <a:rPr lang="en-US" sz="3200" dirty="0">
                <a:solidFill>
                  <a:schemeClr val="accent5"/>
                </a:solidFill>
              </a:rPr>
              <a:t>“predictor”</a:t>
            </a:r>
            <a:r>
              <a:rPr lang="en-US" sz="3200" dirty="0"/>
              <a:t> and the </a:t>
            </a:r>
            <a:r>
              <a:rPr lang="en-US" sz="3200" dirty="0">
                <a:solidFill>
                  <a:schemeClr val="accent4"/>
                </a:solidFill>
              </a:rPr>
              <a:t>“moderator”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Usually depends on the research question/story to be told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The interpretation still means the same thing but can sound very different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905E9C-49F0-0441-9EA7-FDDB48105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" y="1807919"/>
            <a:ext cx="5219114" cy="43492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93C222-8965-814D-B965-BD72CC989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945" y="1807919"/>
            <a:ext cx="5219114" cy="43492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34A060-E6C1-2145-801B-5378EFB5CA5C}"/>
              </a:ext>
            </a:extLst>
          </p:cNvPr>
          <p:cNvSpPr txBox="1"/>
          <p:nvPr/>
        </p:nvSpPr>
        <p:spPr>
          <a:xfrm>
            <a:off x="2744772" y="6276213"/>
            <a:ext cx="6368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Same interaction, different predictor/moderator distinction</a:t>
            </a:r>
          </a:p>
        </p:txBody>
      </p:sp>
    </p:spTree>
    <p:extLst>
      <p:ext uri="{BB962C8B-B14F-4D97-AF65-F5344CB8AC3E}">
        <p14:creationId xmlns:p14="http://schemas.microsoft.com/office/powerpoint/2010/main" val="727338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4C5EF-04C6-9843-A223-3160AD473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81493" cy="112370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Types of Interactions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238556-9D9D-B64C-8776-058F3718A838}"/>
              </a:ext>
            </a:extLst>
          </p:cNvPr>
          <p:cNvSpPr txBox="1"/>
          <p:nvPr/>
        </p:nvSpPr>
        <p:spPr>
          <a:xfrm>
            <a:off x="838198" y="1843088"/>
            <a:ext cx="10181493" cy="4263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Two-way interactions can be between: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Two </a:t>
            </a:r>
            <a:r>
              <a:rPr lang="en-US" sz="3200" dirty="0">
                <a:solidFill>
                  <a:schemeClr val="accent6"/>
                </a:solidFill>
              </a:rPr>
              <a:t>numeric</a:t>
            </a:r>
            <a:r>
              <a:rPr lang="en-US" sz="3200" dirty="0"/>
              <a:t> variables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A </a:t>
            </a:r>
            <a:r>
              <a:rPr lang="en-US" sz="3200" dirty="0">
                <a:solidFill>
                  <a:schemeClr val="accent3"/>
                </a:solidFill>
              </a:rPr>
              <a:t>dichotomous</a:t>
            </a:r>
            <a:r>
              <a:rPr lang="en-US" sz="3200" dirty="0"/>
              <a:t> variable and a </a:t>
            </a:r>
            <a:r>
              <a:rPr lang="en-US" sz="3200" dirty="0">
                <a:solidFill>
                  <a:schemeClr val="accent6"/>
                </a:solidFill>
              </a:rPr>
              <a:t>numeric</a:t>
            </a:r>
            <a:r>
              <a:rPr lang="en-US" sz="3200" dirty="0"/>
              <a:t> variable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Two </a:t>
            </a:r>
            <a:r>
              <a:rPr lang="en-US" sz="3200" dirty="0">
                <a:solidFill>
                  <a:schemeClr val="accent3"/>
                </a:solidFill>
              </a:rPr>
              <a:t>dichotomous</a:t>
            </a:r>
            <a:r>
              <a:rPr lang="en-US" sz="3200" dirty="0"/>
              <a:t> variables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A </a:t>
            </a:r>
            <a:r>
              <a:rPr lang="en-US" sz="3200" dirty="0">
                <a:solidFill>
                  <a:schemeClr val="accent2"/>
                </a:solidFill>
              </a:rPr>
              <a:t>multi-categorical</a:t>
            </a:r>
            <a:r>
              <a:rPr lang="en-US" sz="3200" dirty="0"/>
              <a:t> variable and a </a:t>
            </a:r>
            <a:r>
              <a:rPr lang="en-US" sz="3200" dirty="0">
                <a:solidFill>
                  <a:schemeClr val="accent6"/>
                </a:solidFill>
              </a:rPr>
              <a:t>numeric</a:t>
            </a:r>
            <a:r>
              <a:rPr lang="en-US" sz="3200" dirty="0"/>
              <a:t> variable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Two </a:t>
            </a:r>
            <a:r>
              <a:rPr lang="en-US" sz="3200" dirty="0">
                <a:solidFill>
                  <a:schemeClr val="accent2"/>
                </a:solidFill>
              </a:rPr>
              <a:t>multi-categorical</a:t>
            </a:r>
            <a:r>
              <a:rPr lang="en-US" sz="3200" dirty="0"/>
              <a:t> variables</a:t>
            </a:r>
          </a:p>
        </p:txBody>
      </p:sp>
    </p:spTree>
    <p:extLst>
      <p:ext uri="{BB962C8B-B14F-4D97-AF65-F5344CB8AC3E}">
        <p14:creationId xmlns:p14="http://schemas.microsoft.com/office/powerpoint/2010/main" val="2152625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4C5EF-04C6-9843-A223-3160AD473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81493" cy="112370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Types of Interactions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238556-9D9D-B64C-8776-058F3718A838}"/>
              </a:ext>
            </a:extLst>
          </p:cNvPr>
          <p:cNvSpPr txBox="1"/>
          <p:nvPr/>
        </p:nvSpPr>
        <p:spPr>
          <a:xfrm>
            <a:off x="838198" y="1843088"/>
            <a:ext cx="10181493" cy="4263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Two-way interactions can be between: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Two </a:t>
            </a:r>
            <a:r>
              <a:rPr lang="en-US" sz="3200" dirty="0">
                <a:solidFill>
                  <a:schemeClr val="accent6"/>
                </a:solidFill>
              </a:rPr>
              <a:t>numeric</a:t>
            </a:r>
            <a:r>
              <a:rPr lang="en-US" sz="3200" dirty="0"/>
              <a:t> variables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A </a:t>
            </a:r>
            <a:r>
              <a:rPr lang="en-US" sz="3200" dirty="0">
                <a:solidFill>
                  <a:schemeClr val="accent3"/>
                </a:solidFill>
              </a:rPr>
              <a:t>dichotomous</a:t>
            </a:r>
            <a:r>
              <a:rPr lang="en-US" sz="3200" dirty="0"/>
              <a:t> variable and a </a:t>
            </a:r>
            <a:r>
              <a:rPr lang="en-US" sz="3200" dirty="0">
                <a:solidFill>
                  <a:schemeClr val="accent6"/>
                </a:solidFill>
              </a:rPr>
              <a:t>numeric</a:t>
            </a:r>
            <a:r>
              <a:rPr lang="en-US" sz="3200" dirty="0"/>
              <a:t> variable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Two </a:t>
            </a:r>
            <a:r>
              <a:rPr lang="en-US" sz="3200" dirty="0">
                <a:solidFill>
                  <a:schemeClr val="accent3"/>
                </a:solidFill>
              </a:rPr>
              <a:t>dichotomous</a:t>
            </a:r>
            <a:r>
              <a:rPr lang="en-US" sz="3200" dirty="0"/>
              <a:t> variables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A </a:t>
            </a:r>
            <a:r>
              <a:rPr lang="en-US" sz="3200" dirty="0">
                <a:solidFill>
                  <a:schemeClr val="accent2"/>
                </a:solidFill>
              </a:rPr>
              <a:t>multi-categorical</a:t>
            </a:r>
            <a:r>
              <a:rPr lang="en-US" sz="3200" dirty="0"/>
              <a:t> variable and a </a:t>
            </a:r>
            <a:r>
              <a:rPr lang="en-US" sz="3200" dirty="0">
                <a:solidFill>
                  <a:schemeClr val="accent6"/>
                </a:solidFill>
              </a:rPr>
              <a:t>numeric</a:t>
            </a:r>
            <a:r>
              <a:rPr lang="en-US" sz="3200" dirty="0"/>
              <a:t> variable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Two </a:t>
            </a:r>
            <a:r>
              <a:rPr lang="en-US" sz="3200" dirty="0">
                <a:solidFill>
                  <a:schemeClr val="accent2"/>
                </a:solidFill>
              </a:rPr>
              <a:t>multi-categorical</a:t>
            </a:r>
            <a:r>
              <a:rPr lang="en-US" sz="3200" dirty="0"/>
              <a:t> variables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0C8269-3349-564D-B8B4-AE0D0A353B7A}"/>
              </a:ext>
            </a:extLst>
          </p:cNvPr>
          <p:cNvSpPr/>
          <p:nvPr/>
        </p:nvSpPr>
        <p:spPr>
          <a:xfrm>
            <a:off x="4714875" y="1628775"/>
            <a:ext cx="7186613" cy="4800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32FC7F-DB53-9A43-91B8-609C4BE91278}"/>
              </a:ext>
            </a:extLst>
          </p:cNvPr>
          <p:cNvSpPr txBox="1"/>
          <p:nvPr/>
        </p:nvSpPr>
        <p:spPr>
          <a:xfrm>
            <a:off x="4986338" y="1843088"/>
            <a:ext cx="21980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2"/>
                </a:solidFill>
              </a:rPr>
              <a:t>Examples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727A02-348B-714A-AC2F-BD968C18735A}"/>
              </a:ext>
            </a:extLst>
          </p:cNvPr>
          <p:cNvSpPr txBox="1"/>
          <p:nvPr/>
        </p:nvSpPr>
        <p:spPr>
          <a:xfrm>
            <a:off x="4986338" y="2765287"/>
            <a:ext cx="659606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2"/>
                </a:solidFill>
              </a:rPr>
              <a:t>The effect of the treatment on the outcome may depend on the sex of the participant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2"/>
                </a:solidFill>
              </a:rPr>
              <a:t>The effect of smoking on heart condition may depend on 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2"/>
                </a:solidFill>
              </a:rPr>
              <a:t>The effect of education on income may depend on the economic climate</a:t>
            </a:r>
          </a:p>
          <a:p>
            <a:endParaRPr lang="en-US" sz="1400" dirty="0">
              <a:solidFill>
                <a:schemeClr val="bg2"/>
              </a:solidFill>
            </a:endParaRPr>
          </a:p>
          <a:p>
            <a:r>
              <a:rPr lang="en-US" sz="2600" dirty="0">
                <a:solidFill>
                  <a:schemeClr val="bg2"/>
                </a:solidFill>
              </a:rPr>
              <a:t>Could we reverse the way that we said each of these?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374604-75E5-E146-875E-CF8016057068}"/>
              </a:ext>
            </a:extLst>
          </p:cNvPr>
          <p:cNvSpPr txBox="1"/>
          <p:nvPr/>
        </p:nvSpPr>
        <p:spPr>
          <a:xfrm>
            <a:off x="7871715" y="5721489"/>
            <a:ext cx="8729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2"/>
                </a:solidFill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306602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4C5EF-04C6-9843-A223-3160AD473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81493" cy="112370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General interpretation of coefficients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1AD7877-605D-A748-AD5E-863B1B1FA367}"/>
                  </a:ext>
                </a:extLst>
              </p:cNvPr>
              <p:cNvSpPr txBox="1"/>
              <p:nvPr/>
            </p:nvSpPr>
            <p:spPr>
              <a:xfrm>
                <a:off x="965054" y="3297483"/>
                <a:ext cx="9927782" cy="8533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acc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0" i="1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5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0.5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54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54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1.5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5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5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5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5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1AD7877-605D-A748-AD5E-863B1B1FA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054" y="3297483"/>
                <a:ext cx="9927782" cy="853375"/>
              </a:xfrm>
              <a:prstGeom prst="rect">
                <a:avLst/>
              </a:prstGeom>
              <a:blipFill>
                <a:blip r:embed="rId3"/>
                <a:stretch>
                  <a:fillRect l="-1022" t="-19118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586E257-7B74-5F49-97DA-154D463C7745}"/>
              </a:ext>
            </a:extLst>
          </p:cNvPr>
          <p:cNvSpPr txBox="1"/>
          <p:nvPr/>
        </p:nvSpPr>
        <p:spPr>
          <a:xfrm>
            <a:off x="838199" y="1304165"/>
            <a:ext cx="4753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Doesn’t matter if they are numeric or categorical</a:t>
            </a:r>
          </a:p>
        </p:txBody>
      </p:sp>
    </p:spTree>
    <p:extLst>
      <p:ext uri="{BB962C8B-B14F-4D97-AF65-F5344CB8AC3E}">
        <p14:creationId xmlns:p14="http://schemas.microsoft.com/office/powerpoint/2010/main" val="875257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4C5EF-04C6-9843-A223-3160AD473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81493" cy="112370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General interpretation of coefficients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1AD7877-605D-A748-AD5E-863B1B1FA367}"/>
                  </a:ext>
                </a:extLst>
              </p:cNvPr>
              <p:cNvSpPr txBox="1"/>
              <p:nvPr/>
            </p:nvSpPr>
            <p:spPr>
              <a:xfrm>
                <a:off x="965054" y="3297483"/>
                <a:ext cx="9927782" cy="8533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acc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0" i="1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5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0.5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5400" b="0" i="1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5400" b="0" i="1" strike="sngStrike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2 </m:t>
                      </m:r>
                      <m:sSub>
                        <m:sSubPr>
                          <m:ctrlPr>
                            <a:rPr lang="en-US" sz="5400" b="0" i="1" strike="sngStrike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trike="sngStrike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5400" b="0" i="1" strike="sngStrike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5400" b="0" i="1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5400" b="0" i="1" strike="sngStrike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1.5 </m:t>
                      </m:r>
                      <m:sSub>
                        <m:sSubPr>
                          <m:ctrlPr>
                            <a:rPr lang="en-US" sz="5400" b="0" i="1" strike="sngStrike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trike="sngStrike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5400" b="0" i="1" strike="sngStrike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5400" b="0" i="1" strike="sngStrike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trike="sngStrike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5400" b="0" i="1" strike="sngStrike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5400" strike="sngStrike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1AD7877-605D-A748-AD5E-863B1B1FA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054" y="3297483"/>
                <a:ext cx="9927782" cy="853375"/>
              </a:xfrm>
              <a:prstGeom prst="rect">
                <a:avLst/>
              </a:prstGeom>
              <a:blipFill>
                <a:blip r:embed="rId3"/>
                <a:stretch>
                  <a:fillRect l="-1022" t="-19118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586E257-7B74-5F49-97DA-154D463C7745}"/>
              </a:ext>
            </a:extLst>
          </p:cNvPr>
          <p:cNvSpPr txBox="1"/>
          <p:nvPr/>
        </p:nvSpPr>
        <p:spPr>
          <a:xfrm>
            <a:off x="838199" y="1304165"/>
            <a:ext cx="4753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Doesn’t matter if they are numeric or categorical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4D5FF6-83AB-3A40-B876-826F2AC478F1}"/>
              </a:ext>
            </a:extLst>
          </p:cNvPr>
          <p:cNvSpPr txBox="1"/>
          <p:nvPr/>
        </p:nvSpPr>
        <p:spPr>
          <a:xfrm>
            <a:off x="1008185" y="2555631"/>
            <a:ext cx="2551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When X</a:t>
            </a:r>
            <a:r>
              <a:rPr lang="en-US" sz="2800" baseline="-25000" dirty="0"/>
              <a:t>2</a:t>
            </a:r>
            <a:r>
              <a:rPr lang="en-US" sz="2800" dirty="0"/>
              <a:t> is zero: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86CBE7-8906-574B-B9DE-AE001F17BAA5}"/>
              </a:ext>
            </a:extLst>
          </p:cNvPr>
          <p:cNvSpPr txBox="1"/>
          <p:nvPr/>
        </p:nvSpPr>
        <p:spPr>
          <a:xfrm>
            <a:off x="1008185" y="4369490"/>
            <a:ext cx="10011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Meaning when X</a:t>
            </a:r>
            <a:r>
              <a:rPr lang="en-US" sz="2000" baseline="-25000" dirty="0"/>
              <a:t>2</a:t>
            </a:r>
            <a:r>
              <a:rPr lang="en-US" sz="2000" dirty="0"/>
              <a:t> is zero, the effect of a one unit increase in X</a:t>
            </a:r>
            <a:r>
              <a:rPr lang="en-US" sz="2000" baseline="-25000" dirty="0"/>
              <a:t>1</a:t>
            </a:r>
            <a:r>
              <a:rPr lang="en-US" sz="2000" dirty="0"/>
              <a:t> is associated with a 0.5 unit increase in Y</a:t>
            </a:r>
          </a:p>
        </p:txBody>
      </p:sp>
    </p:spTree>
    <p:extLst>
      <p:ext uri="{BB962C8B-B14F-4D97-AF65-F5344CB8AC3E}">
        <p14:creationId xmlns:p14="http://schemas.microsoft.com/office/powerpoint/2010/main" val="510603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4C5EF-04C6-9843-A223-3160AD473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81493" cy="112370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Georgia" panose="02040502050405020303" pitchFamily="18" charset="0"/>
              </a:rPr>
              <a:t>General interpretation of coefficients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1AD7877-605D-A748-AD5E-863B1B1FA367}"/>
                  </a:ext>
                </a:extLst>
              </p:cNvPr>
              <p:cNvSpPr txBox="1"/>
              <p:nvPr/>
            </p:nvSpPr>
            <p:spPr>
              <a:xfrm>
                <a:off x="965054" y="3297483"/>
                <a:ext cx="9927782" cy="8533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acc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0" i="1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5400" b="0" i="1" strike="sngStrike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0.5 </m:t>
                      </m:r>
                      <m:sSub>
                        <m:sSubPr>
                          <m:ctrlPr>
                            <a:rPr lang="en-US" sz="5400" b="0" i="1" strike="sngStrike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trike="sngStrike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5400" b="0" i="1" strike="sngStrike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5400" b="0" i="1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54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5400" b="0" i="1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5400" b="0" i="1" strike="sngStrike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1.5 </m:t>
                      </m:r>
                      <m:sSub>
                        <m:sSubPr>
                          <m:ctrlPr>
                            <a:rPr lang="en-US" sz="5400" b="0" i="1" strike="sngStrike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trike="sngStrike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5400" b="0" i="1" strike="sngStrike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5400" b="0" i="1" strike="sngStrike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trike="sngStrike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5400" b="0" i="1" strike="sngStrike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5400" strike="sngStrike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1AD7877-605D-A748-AD5E-863B1B1FA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054" y="3297483"/>
                <a:ext cx="9927782" cy="853375"/>
              </a:xfrm>
              <a:prstGeom prst="rect">
                <a:avLst/>
              </a:prstGeom>
              <a:blipFill>
                <a:blip r:embed="rId3"/>
                <a:stretch>
                  <a:fillRect l="-1022" t="-19118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586E257-7B74-5F49-97DA-154D463C7745}"/>
              </a:ext>
            </a:extLst>
          </p:cNvPr>
          <p:cNvSpPr txBox="1"/>
          <p:nvPr/>
        </p:nvSpPr>
        <p:spPr>
          <a:xfrm>
            <a:off x="838199" y="1304165"/>
            <a:ext cx="4753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Doesn’t matter if they are numeric or categorical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4D5FF6-83AB-3A40-B876-826F2AC478F1}"/>
              </a:ext>
            </a:extLst>
          </p:cNvPr>
          <p:cNvSpPr txBox="1"/>
          <p:nvPr/>
        </p:nvSpPr>
        <p:spPr>
          <a:xfrm>
            <a:off x="1008185" y="2555631"/>
            <a:ext cx="2551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When X</a:t>
            </a:r>
            <a:r>
              <a:rPr lang="en-US" sz="2800" baseline="-25000" dirty="0"/>
              <a:t>1</a:t>
            </a:r>
            <a:r>
              <a:rPr lang="en-US" sz="2800" dirty="0"/>
              <a:t> is zero: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86CBE7-8906-574B-B9DE-AE001F17BAA5}"/>
              </a:ext>
            </a:extLst>
          </p:cNvPr>
          <p:cNvSpPr txBox="1"/>
          <p:nvPr/>
        </p:nvSpPr>
        <p:spPr>
          <a:xfrm>
            <a:off x="1008185" y="4369490"/>
            <a:ext cx="10011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Meaning when X</a:t>
            </a:r>
            <a:r>
              <a:rPr lang="en-US" sz="2000" baseline="-25000" dirty="0"/>
              <a:t>1</a:t>
            </a:r>
            <a:r>
              <a:rPr lang="en-US" sz="2000" dirty="0"/>
              <a:t> is zero, the effect of a one-unit increase in X</a:t>
            </a:r>
            <a:r>
              <a:rPr lang="en-US" sz="2000" baseline="-25000" dirty="0"/>
              <a:t>2</a:t>
            </a:r>
            <a:r>
              <a:rPr lang="en-US" sz="2000" dirty="0"/>
              <a:t> is associated with a 2 unit increase in Y</a:t>
            </a:r>
          </a:p>
        </p:txBody>
      </p:sp>
    </p:spTree>
    <p:extLst>
      <p:ext uri="{BB962C8B-B14F-4D97-AF65-F5344CB8AC3E}">
        <p14:creationId xmlns:p14="http://schemas.microsoft.com/office/powerpoint/2010/main" val="2718727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7316</TotalTime>
  <Words>2699</Words>
  <Application>Microsoft Macintosh PowerPoint</Application>
  <PresentationFormat>Widescreen</PresentationFormat>
  <Paragraphs>324</Paragraphs>
  <Slides>32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Courier New</vt:lpstr>
      <vt:lpstr>Georgia</vt:lpstr>
      <vt:lpstr>Office Theme</vt:lpstr>
      <vt:lpstr>Interactions (Moderation)</vt:lpstr>
      <vt:lpstr>What is meant by “interaction”?</vt:lpstr>
      <vt:lpstr>The Symmetry of Interaction</vt:lpstr>
      <vt:lpstr>The Symmetry of Interaction</vt:lpstr>
      <vt:lpstr>Types of Interactions</vt:lpstr>
      <vt:lpstr>Types of Interactions</vt:lpstr>
      <vt:lpstr>General interpretation of coefficients</vt:lpstr>
      <vt:lpstr>General interpretation of coefficients</vt:lpstr>
      <vt:lpstr>General interpretation of coefficients</vt:lpstr>
      <vt:lpstr>General interpretation of coefficients</vt:lpstr>
      <vt:lpstr>General interpretation of coefficients</vt:lpstr>
      <vt:lpstr>General interpretation of coefficients</vt:lpstr>
      <vt:lpstr>A General Example: Numeric (X_1) with Dichotomous (D_1)</vt:lpstr>
      <vt:lpstr>A General Example: Numeric with Dichotomous</vt:lpstr>
      <vt:lpstr>Interaction between two numeric variables</vt:lpstr>
      <vt:lpstr>Interaction between two dichotomous variables</vt:lpstr>
      <vt:lpstr>Recommendation: Always use a figure</vt:lpstr>
      <vt:lpstr>PowerPoint Presentation</vt:lpstr>
      <vt:lpstr>PowerPoint Presentation</vt:lpstr>
      <vt:lpstr>Let’s Try an Example…</vt:lpstr>
      <vt:lpstr>You run the interaction in R and get the Following Results…</vt:lpstr>
      <vt:lpstr>PowerPoint Presentation</vt:lpstr>
      <vt:lpstr>Interpretation</vt:lpstr>
      <vt:lpstr>More about interpretation</vt:lpstr>
      <vt:lpstr>Difference between Regression and ANOVA</vt:lpstr>
      <vt:lpstr>Difference between Regression and ANOVA</vt:lpstr>
      <vt:lpstr>Probing an Interaction</vt:lpstr>
      <vt:lpstr>More about Conditional Effects</vt:lpstr>
      <vt:lpstr>Issues with Detecting/Interpreting an Interaction</vt:lpstr>
      <vt:lpstr>Read More Here!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Methods &amp; Design II</dc:title>
  <dc:creator>Tyson Barrett</dc:creator>
  <cp:lastModifiedBy>Tyson Barrett</cp:lastModifiedBy>
  <cp:revision>644</cp:revision>
  <cp:lastPrinted>2018-07-29T03:55:49Z</cp:lastPrinted>
  <dcterms:created xsi:type="dcterms:W3CDTF">2018-05-22T23:14:05Z</dcterms:created>
  <dcterms:modified xsi:type="dcterms:W3CDTF">2020-06-26T05:13:52Z</dcterms:modified>
</cp:coreProperties>
</file>